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9" r:id="rId4"/>
  </p:sldIdLst>
  <p:sldSz cx="30279975" cy="42808525"/>
  <p:notesSz cx="6858000" cy="91440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20">
          <p15:clr>
            <a:srgbClr val="A4A3A4"/>
          </p15:clr>
        </p15:guide>
        <p15:guide id="2" orient="horz" pos="26263">
          <p15:clr>
            <a:srgbClr val="A4A3A4"/>
          </p15:clr>
        </p15:guide>
        <p15:guide id="3" orient="horz" pos="5035">
          <p15:clr>
            <a:srgbClr val="A4A3A4"/>
          </p15:clr>
        </p15:guide>
        <p15:guide id="4" orient="horz" pos="6895">
          <p15:clr>
            <a:srgbClr val="A4A3A4"/>
          </p15:clr>
        </p15:guide>
        <p15:guide id="5" pos="680">
          <p15:clr>
            <a:srgbClr val="A4A3A4"/>
          </p15:clr>
        </p15:guide>
        <p15:guide id="6" pos="18416">
          <p15:clr>
            <a:srgbClr val="A4A3A4"/>
          </p15:clr>
        </p15:guide>
        <p15:guide id="7" pos="4627">
          <p15:clr>
            <a:srgbClr val="A4A3A4"/>
          </p15:clr>
        </p15:guide>
        <p15:guide id="8" pos="5262">
          <p15:clr>
            <a:srgbClr val="A4A3A4"/>
          </p15:clr>
        </p15:guide>
        <p15:guide id="9" pos="9208">
          <p15:clr>
            <a:srgbClr val="A4A3A4"/>
          </p15:clr>
        </p15:guide>
        <p15:guide id="10" pos="9843">
          <p15:clr>
            <a:srgbClr val="A4A3A4"/>
          </p15:clr>
        </p15:guide>
        <p15:guide id="11" pos="13790">
          <p15:clr>
            <a:srgbClr val="A4A3A4"/>
          </p15:clr>
        </p15:guide>
        <p15:guide id="12" pos="14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CCCCCC"/>
    <a:srgbClr val="666666"/>
    <a:srgbClr val="90191D"/>
    <a:srgbClr val="696969"/>
    <a:srgbClr val="720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8" autoAdjust="0"/>
    <p:restoredTop sz="95634" autoAdjust="0"/>
  </p:normalViewPr>
  <p:slideViewPr>
    <p:cSldViewPr>
      <p:cViewPr>
        <p:scale>
          <a:sx n="62" d="100"/>
          <a:sy n="62" d="100"/>
        </p:scale>
        <p:origin x="-2480" y="-11192"/>
      </p:cViewPr>
      <p:guideLst>
        <p:guide orient="horz" pos="3220"/>
        <p:guide orient="horz" pos="26263"/>
        <p:guide orient="horz" pos="5035"/>
        <p:guide orient="horz" pos="6895"/>
        <p:guide pos="680"/>
        <p:guide pos="18416"/>
        <p:guide pos="4627"/>
        <p:guide pos="5262"/>
        <p:guide pos="9208"/>
        <p:guide pos="9843"/>
        <p:guide pos="13790"/>
        <p:guide pos="14425"/>
      </p:guideLst>
    </p:cSldViewPr>
  </p:slideViewPr>
  <p:outlineViewPr>
    <p:cViewPr>
      <p:scale>
        <a:sx n="20" d="100"/>
        <a:sy n="20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5595EA-BC75-2D44-B1A3-06CAEC8E0E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A06426-D001-3F49-9A59-1107D8FE84B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E41C9721-2DF1-0B48-BE4E-0EF1FE8DB1A5}" type="datetimeFigureOut">
              <a:rPr lang="en-GB"/>
              <a:pPr>
                <a:defRPr/>
              </a:pPr>
              <a:t>23/06/2023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BB2F448-4E59-6243-A361-52F1364067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73EA8AB-16A3-9C4A-A47B-ED890CD0E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044D0C-D1DD-C74A-A35E-38A50E13AE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0D627-453A-2B4B-BF7E-F2C00F452F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099643-888B-8E4E-91AE-C8D745D92C2E}" type="slidenum">
              <a:rPr lang="en-GB" altLang="en-DK"/>
              <a:pPr/>
              <a:t>‹#›</a:t>
            </a:fld>
            <a:endParaRPr lang="en-GB" altLang="en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99643-888B-8E4E-91AE-C8D745D92C2E}" type="slidenum">
              <a:rPr lang="en-GB" altLang="en-DK" smtClean="0"/>
              <a:pPr/>
              <a:t>1</a:t>
            </a:fld>
            <a:endParaRPr lang="en-GB" altLang="en-DK"/>
          </a:p>
        </p:txBody>
      </p:sp>
    </p:spTree>
    <p:extLst>
      <p:ext uri="{BB962C8B-B14F-4D97-AF65-F5344CB8AC3E}">
        <p14:creationId xmlns:p14="http://schemas.microsoft.com/office/powerpoint/2010/main" val="199491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99643-888B-8E4E-91AE-C8D745D92C2E}" type="slidenum">
              <a:rPr lang="en-GB" altLang="en-DK" smtClean="0"/>
              <a:pPr/>
              <a:t>2</a:t>
            </a:fld>
            <a:endParaRPr lang="en-GB" altLang="en-DK"/>
          </a:p>
        </p:txBody>
      </p:sp>
    </p:spTree>
    <p:extLst>
      <p:ext uri="{BB962C8B-B14F-4D97-AF65-F5344CB8AC3E}">
        <p14:creationId xmlns:p14="http://schemas.microsoft.com/office/powerpoint/2010/main" val="757742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99643-888B-8E4E-91AE-C8D745D92C2E}" type="slidenum">
              <a:rPr lang="en-GB" altLang="en-DK" smtClean="0"/>
              <a:pPr/>
              <a:t>3</a:t>
            </a:fld>
            <a:endParaRPr lang="en-GB" altLang="en-DK"/>
          </a:p>
        </p:txBody>
      </p:sp>
    </p:spTree>
    <p:extLst>
      <p:ext uri="{BB962C8B-B14F-4D97-AF65-F5344CB8AC3E}">
        <p14:creationId xmlns:p14="http://schemas.microsoft.com/office/powerpoint/2010/main" val="1303801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53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213" y="2279650"/>
            <a:ext cx="26117550" cy="8274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213" y="11395075"/>
            <a:ext cx="26117550" cy="27162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3181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9375" y="2279650"/>
            <a:ext cx="6529388" cy="362775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213" y="2279650"/>
            <a:ext cx="19435762" cy="36277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758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213" y="2279650"/>
            <a:ext cx="26117550" cy="8274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1213" y="11395075"/>
            <a:ext cx="26117550" cy="27162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6108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338" y="10672763"/>
            <a:ext cx="26117550" cy="1780698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338" y="28648025"/>
            <a:ext cx="26117550" cy="9364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427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213" y="2279650"/>
            <a:ext cx="26117550" cy="8274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213" y="11395075"/>
            <a:ext cx="12982575" cy="27162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16188" y="11395075"/>
            <a:ext cx="12982575" cy="27162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2646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975" y="2279650"/>
            <a:ext cx="26115963" cy="8274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975" y="10493375"/>
            <a:ext cx="12809538" cy="5143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975" y="15636875"/>
            <a:ext cx="12809538" cy="22999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8900" y="10493375"/>
            <a:ext cx="12873038" cy="5143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8900" y="15636875"/>
            <a:ext cx="12873038" cy="22999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9806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213" y="2279650"/>
            <a:ext cx="26117550" cy="8274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928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18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975" y="2854325"/>
            <a:ext cx="9766300" cy="99885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3038" y="6164263"/>
            <a:ext cx="15328900" cy="30421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975" y="12842875"/>
            <a:ext cx="9766300" cy="23791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1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975" y="2854325"/>
            <a:ext cx="9766300" cy="99885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73038" y="6164263"/>
            <a:ext cx="15328900" cy="3042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975" y="12842875"/>
            <a:ext cx="9766300" cy="23791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927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Rectangle 108">
            <a:extLst>
              <a:ext uri="{FF2B5EF4-FFF2-40B4-BE49-F238E27FC236}">
                <a16:creationId xmlns:a16="http://schemas.microsoft.com/office/drawing/2014/main" id="{883BDC81-BA9B-6343-925A-78589895C9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30279975" cy="42808525"/>
          </a:xfrm>
          <a:prstGeom prst="rect">
            <a:avLst/>
          </a:prstGeom>
          <a:noFill/>
          <a:ln w="381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4176713" rtl="0" eaLnBrk="0" fontAlgn="base" hangingPunct="0">
        <a:spcBef>
          <a:spcPct val="0"/>
        </a:spcBef>
        <a:spcAft>
          <a:spcPct val="0"/>
        </a:spcAft>
        <a:defRPr sz="91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176713" rtl="0" eaLnBrk="0" fontAlgn="base" hangingPunct="0">
        <a:spcBef>
          <a:spcPct val="0"/>
        </a:spcBef>
        <a:spcAft>
          <a:spcPct val="0"/>
        </a:spcAft>
        <a:defRPr sz="9100" b="1">
          <a:solidFill>
            <a:schemeClr val="tx2"/>
          </a:solidFill>
          <a:latin typeface="Arial" charset="0"/>
        </a:defRPr>
      </a:lvl2pPr>
      <a:lvl3pPr algn="l" defTabSz="4176713" rtl="0" eaLnBrk="0" fontAlgn="base" hangingPunct="0">
        <a:spcBef>
          <a:spcPct val="0"/>
        </a:spcBef>
        <a:spcAft>
          <a:spcPct val="0"/>
        </a:spcAft>
        <a:defRPr sz="9100" b="1">
          <a:solidFill>
            <a:schemeClr val="tx2"/>
          </a:solidFill>
          <a:latin typeface="Arial" charset="0"/>
        </a:defRPr>
      </a:lvl3pPr>
      <a:lvl4pPr algn="l" defTabSz="4176713" rtl="0" eaLnBrk="0" fontAlgn="base" hangingPunct="0">
        <a:spcBef>
          <a:spcPct val="0"/>
        </a:spcBef>
        <a:spcAft>
          <a:spcPct val="0"/>
        </a:spcAft>
        <a:defRPr sz="9100" b="1">
          <a:solidFill>
            <a:schemeClr val="tx2"/>
          </a:solidFill>
          <a:latin typeface="Arial" charset="0"/>
        </a:defRPr>
      </a:lvl4pPr>
      <a:lvl5pPr algn="l" defTabSz="4176713" rtl="0" eaLnBrk="0" fontAlgn="base" hangingPunct="0">
        <a:spcBef>
          <a:spcPct val="0"/>
        </a:spcBef>
        <a:spcAft>
          <a:spcPct val="0"/>
        </a:spcAft>
        <a:defRPr sz="9100" b="1">
          <a:solidFill>
            <a:schemeClr val="tx2"/>
          </a:solidFill>
          <a:latin typeface="Arial" charset="0"/>
        </a:defRPr>
      </a:lvl5pPr>
      <a:lvl6pPr marL="457200" algn="l" defTabSz="4176713" rtl="0" fontAlgn="base">
        <a:spcBef>
          <a:spcPct val="0"/>
        </a:spcBef>
        <a:spcAft>
          <a:spcPct val="0"/>
        </a:spcAft>
        <a:defRPr sz="9100" b="1">
          <a:solidFill>
            <a:schemeClr val="tx2"/>
          </a:solidFill>
          <a:latin typeface="Arial" charset="0"/>
        </a:defRPr>
      </a:lvl6pPr>
      <a:lvl7pPr marL="914400" algn="l" defTabSz="4176713" rtl="0" fontAlgn="base">
        <a:spcBef>
          <a:spcPct val="0"/>
        </a:spcBef>
        <a:spcAft>
          <a:spcPct val="0"/>
        </a:spcAft>
        <a:defRPr sz="9100" b="1">
          <a:solidFill>
            <a:schemeClr val="tx2"/>
          </a:solidFill>
          <a:latin typeface="Arial" charset="0"/>
        </a:defRPr>
      </a:lvl7pPr>
      <a:lvl8pPr marL="1371600" algn="l" defTabSz="4176713" rtl="0" fontAlgn="base">
        <a:spcBef>
          <a:spcPct val="0"/>
        </a:spcBef>
        <a:spcAft>
          <a:spcPct val="0"/>
        </a:spcAft>
        <a:defRPr sz="9100" b="1">
          <a:solidFill>
            <a:schemeClr val="tx2"/>
          </a:solidFill>
          <a:latin typeface="Arial" charset="0"/>
        </a:defRPr>
      </a:lvl8pPr>
      <a:lvl9pPr marL="1828800" algn="l" defTabSz="4176713" rtl="0" fontAlgn="base">
        <a:spcBef>
          <a:spcPct val="0"/>
        </a:spcBef>
        <a:spcAft>
          <a:spcPct val="0"/>
        </a:spcAft>
        <a:defRPr sz="9100" b="1">
          <a:solidFill>
            <a:schemeClr val="tx2"/>
          </a:solidFill>
          <a:latin typeface="Arial" charset="0"/>
        </a:defRPr>
      </a:lvl9pPr>
    </p:titleStyle>
    <p:bodyStyle>
      <a:lvl1pPr marL="1565275" indent="-1565275" algn="l" defTabSz="4176713" rtl="0" eaLnBrk="0" fontAlgn="base" hangingPunct="0">
        <a:spcBef>
          <a:spcPct val="20000"/>
        </a:spcBef>
        <a:spcAft>
          <a:spcPct val="0"/>
        </a:spcAft>
        <a:defRPr sz="4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6513" algn="l" defTabSz="4176713" rtl="0" eaLnBrk="0" fontAlgn="base" hangingPunct="0">
        <a:spcBef>
          <a:spcPct val="20000"/>
        </a:spcBef>
        <a:spcAft>
          <a:spcPct val="0"/>
        </a:spcAft>
        <a:defRPr sz="6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8113" indent="-1041400" algn="l" defTabSz="4176713" rtl="0" eaLnBrk="0" fontAlgn="base" hangingPunct="0">
        <a:spcBef>
          <a:spcPct val="20000"/>
        </a:spcBef>
        <a:spcAft>
          <a:spcPct val="0"/>
        </a:spcAft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850" indent="-1044575" algn="l" defTabSz="4176713" rtl="0" eaLnBrk="0" fontAlgn="base" hangingPunct="0">
        <a:spcBef>
          <a:spcPct val="20000"/>
        </a:spcBef>
        <a:spcAft>
          <a:spcPct val="0"/>
        </a:spcAft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9393238" indent="-1047750" algn="l" defTabSz="4176713" rtl="0" eaLnBrk="0" fontAlgn="base" hangingPunct="0">
        <a:spcBef>
          <a:spcPct val="20000"/>
        </a:spcBef>
        <a:spcAft>
          <a:spcPct val="0"/>
        </a:spcAft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529B6E-C7FB-0A68-80AC-D054175FFAE3}"/>
              </a:ext>
            </a:extLst>
          </p:cNvPr>
          <p:cNvSpPr/>
          <p:nvPr/>
        </p:nvSpPr>
        <p:spPr bwMode="auto">
          <a:xfrm>
            <a:off x="14288" y="-1"/>
            <a:ext cx="30265688" cy="107791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63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K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074" name="Rectangle 12">
            <a:extLst>
              <a:ext uri="{FF2B5EF4-FFF2-40B4-BE49-F238E27FC236}">
                <a16:creationId xmlns:a16="http://schemas.microsoft.com/office/drawing/2014/main" id="{1202DCE4-E78D-2599-FD1F-3C872547A8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29729" y="1871477"/>
            <a:ext cx="27406320" cy="78340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a-DK" altLang="en-US" sz="14400" dirty="0">
                <a:solidFill>
                  <a:schemeClr val="bg1"/>
                </a:solidFill>
                <a:latin typeface="Lato" panose="020F0502020204030203" pitchFamily="34" charset="77"/>
              </a:rPr>
              <a:t>Main </a:t>
            </a:r>
            <a:r>
              <a:rPr lang="da-DK" altLang="en-US" sz="14400" dirty="0" err="1">
                <a:solidFill>
                  <a:schemeClr val="bg1"/>
                </a:solidFill>
                <a:latin typeface="Lato" panose="020F0502020204030203" pitchFamily="34" charset="77"/>
              </a:rPr>
              <a:t>finding</a:t>
            </a:r>
            <a:r>
              <a:rPr lang="da-DK" altLang="en-US" sz="14400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4400" b="0" dirty="0" err="1">
                <a:solidFill>
                  <a:schemeClr val="bg1"/>
                </a:solidFill>
                <a:latin typeface="Lato" panose="020F0502020204030203" pitchFamily="34" charset="77"/>
              </a:rPr>
              <a:t>goes</a:t>
            </a:r>
            <a:r>
              <a:rPr lang="da-DK" altLang="en-US" sz="14400" b="0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4400" b="0" dirty="0" err="1">
                <a:solidFill>
                  <a:schemeClr val="bg1"/>
                </a:solidFill>
                <a:latin typeface="Lato" panose="020F0502020204030203" pitchFamily="34" charset="77"/>
              </a:rPr>
              <a:t>here</a:t>
            </a:r>
            <a:r>
              <a:rPr lang="da-DK" altLang="en-US" sz="14400" dirty="0">
                <a:solidFill>
                  <a:schemeClr val="bg1"/>
                </a:solidFill>
                <a:latin typeface="Lato" panose="020F0502020204030203" pitchFamily="34" charset="77"/>
              </a:rPr>
              <a:t>, </a:t>
            </a:r>
            <a:br>
              <a:rPr lang="da-DK" altLang="en-US" sz="14400" dirty="0">
                <a:solidFill>
                  <a:schemeClr val="bg1"/>
                </a:solidFill>
                <a:latin typeface="Lato" panose="020F0502020204030203" pitchFamily="34" charset="77"/>
              </a:rPr>
            </a:br>
            <a:r>
              <a:rPr lang="da-DK" altLang="en-US" sz="14400" b="0" dirty="0" err="1">
                <a:solidFill>
                  <a:schemeClr val="bg1"/>
                </a:solidFill>
                <a:latin typeface="Lato" panose="020F0502020204030203" pitchFamily="34" charset="77"/>
              </a:rPr>
              <a:t>keep it </a:t>
            </a:r>
            <a:r>
              <a:rPr lang="da-DK" altLang="en-US" sz="14400" dirty="0" err="1">
                <a:solidFill>
                  <a:schemeClr val="bg1"/>
                </a:solidFill>
                <a:latin typeface="Lato" panose="020F0502020204030203" pitchFamily="34" charset="77"/>
              </a:rPr>
              <a:t>simple!</a:t>
            </a:r>
            <a:br>
              <a:rPr lang="da-DK" altLang="en-US" sz="14400" dirty="0">
                <a:solidFill>
                  <a:schemeClr val="bg1"/>
                </a:solidFill>
                <a:latin typeface="Lato" panose="020F0502020204030203" pitchFamily="34" charset="77"/>
              </a:rPr>
            </a:br>
            <a:r>
              <a:rPr lang="da-DK" altLang="en-US" sz="14400" b="0" dirty="0" err="1">
                <a:solidFill>
                  <a:schemeClr val="bg1"/>
                </a:solidFill>
                <a:latin typeface="Lato" panose="020F0502020204030203" pitchFamily="34" charset="77"/>
              </a:rPr>
              <a:t>Emphasize</a:t>
            </a:r>
            <a:r>
              <a:rPr lang="da-DK" altLang="en-US" sz="14400" b="0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4400" dirty="0" err="1">
                <a:solidFill>
                  <a:schemeClr val="bg1"/>
                </a:solidFill>
                <a:latin typeface="Lato" panose="020F0502020204030203" pitchFamily="34" charset="77"/>
              </a:rPr>
              <a:t>important </a:t>
            </a:r>
            <a:r>
              <a:rPr lang="da-DK" altLang="en-US" sz="14400" b="0" dirty="0" err="1">
                <a:solidFill>
                  <a:schemeClr val="bg1"/>
                </a:solidFill>
                <a:latin typeface="Lato" panose="020F0502020204030203" pitchFamily="34" charset="77"/>
              </a:rPr>
              <a:t>words.</a:t>
            </a:r>
            <a:endParaRPr lang="da-DK" altLang="en-US" sz="11500" b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0DED39-B4FC-5679-DF8D-3E3ED356D3B3}"/>
              </a:ext>
            </a:extLst>
          </p:cNvPr>
          <p:cNvCxnSpPr/>
          <p:nvPr/>
        </p:nvCxnSpPr>
        <p:spPr bwMode="auto">
          <a:xfrm>
            <a:off x="20324563" y="10785183"/>
            <a:ext cx="0" cy="2581276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90191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5F6672-CC05-5255-653C-4B7173B76230}"/>
              </a:ext>
            </a:extLst>
          </p:cNvPr>
          <p:cNvCxnSpPr/>
          <p:nvPr/>
        </p:nvCxnSpPr>
        <p:spPr bwMode="auto">
          <a:xfrm>
            <a:off x="0" y="36597950"/>
            <a:ext cx="30265687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90191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9" name="Picture 18" descr="Close up of pages of an open book in a bright studio">
            <a:extLst>
              <a:ext uri="{FF2B5EF4-FFF2-40B4-BE49-F238E27FC236}">
                <a16:creationId xmlns:a16="http://schemas.microsoft.com/office/drawing/2014/main" id="{26EA3451-D55D-9DA1-BFD1-D66E6E8D5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764" y="11651445"/>
            <a:ext cx="17588639" cy="87506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3759AFD-D08E-4FB3-3B69-E6F56DBBB2AE}"/>
              </a:ext>
            </a:extLst>
          </p:cNvPr>
          <p:cNvSpPr txBox="1"/>
          <p:nvPr/>
        </p:nvSpPr>
        <p:spPr>
          <a:xfrm>
            <a:off x="21150175" y="11498699"/>
            <a:ext cx="8247396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AMMO BAR</a:t>
            </a:r>
          </a:p>
          <a:p>
            <a:endParaRPr lang="en-US" sz="4800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Delete this and replace it with your…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Extra Graphs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Extra Correlation tables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Extra Figures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Extra nuance that you’re worried about leaving out.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Keep it messy!</a:t>
            </a: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 This section is just for you.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85E835-79C1-DC0D-1AFF-A8E33E3E5362}"/>
              </a:ext>
            </a:extLst>
          </p:cNvPr>
          <p:cNvSpPr txBox="1"/>
          <p:nvPr/>
        </p:nvSpPr>
        <p:spPr>
          <a:xfrm>
            <a:off x="1295764" y="21722254"/>
            <a:ext cx="8065286" cy="1329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INTRO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Just give context for the gap you’re filling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You’re not going to get yelled at if you don’t cite the 5 papers from 1937 that defined this construct. They’ll download your paper if they want that.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800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METHODS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N = ###, 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Collected this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Tested with X statistical test</a:t>
            </a:r>
            <a:endParaRPr lang="en-US" sz="4800" b="1" dirty="0">
              <a:latin typeface="Lato" panose="020F0502020204030203" pitchFamily="34" charset="77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A7777D-5A23-0103-077C-F2A030192850}"/>
              </a:ext>
            </a:extLst>
          </p:cNvPr>
          <p:cNvSpPr/>
          <p:nvPr/>
        </p:nvSpPr>
        <p:spPr>
          <a:xfrm>
            <a:off x="10231531" y="21817681"/>
            <a:ext cx="8652870" cy="14184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RESULTS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Graph or table with essential results only.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All the other correlations in the ammo bar.</a:t>
            </a:r>
          </a:p>
          <a:p>
            <a:pPr>
              <a:lnSpc>
                <a:spcPct val="120000"/>
              </a:lnSpc>
            </a:pPr>
            <a:endParaRPr lang="en-US" sz="4800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DISCUSSION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“If this result actually generalized and I didn’t have to humbly disclaim the possibility of a thousand confounds and limitations, it would imply that….”</a:t>
            </a:r>
            <a:endParaRPr lang="en-US" sz="4800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800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Keep font size as </a:t>
            </a:r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high above 28 </a:t>
            </a: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as possible.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3C273B3-D91C-B120-0590-56D7C3FC88BE}"/>
              </a:ext>
            </a:extLst>
          </p:cNvPr>
          <p:cNvGrpSpPr/>
          <p:nvPr/>
        </p:nvGrpSpPr>
        <p:grpSpPr>
          <a:xfrm>
            <a:off x="12691715" y="39125235"/>
            <a:ext cx="11669842" cy="1200329"/>
            <a:chOff x="4937722" y="39125235"/>
            <a:chExt cx="11669842" cy="12003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A7DBD2-DB2A-8FFD-95C7-EF7D57FFB9DA}"/>
                </a:ext>
              </a:extLst>
            </p:cNvPr>
            <p:cNvSpPr txBox="1"/>
            <p:nvPr/>
          </p:nvSpPr>
          <p:spPr>
            <a:xfrm>
              <a:off x="4937722" y="39125235"/>
              <a:ext cx="80773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Scan the QR-code to </a:t>
              </a:r>
              <a:br>
                <a:rPr lang="en-US" sz="36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en-US" sz="36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download the full paper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2E0499A-A08C-15C6-0D57-4966F026CF70}"/>
                </a:ext>
              </a:extLst>
            </p:cNvPr>
            <p:cNvCxnSpPr/>
            <p:nvPr/>
          </p:nvCxnSpPr>
          <p:spPr bwMode="auto">
            <a:xfrm flipH="1">
              <a:off x="15234866" y="39910064"/>
              <a:ext cx="1372698" cy="0"/>
            </a:xfrm>
            <a:prstGeom prst="line">
              <a:avLst/>
            </a:prstGeom>
            <a:solidFill>
              <a:schemeClr val="accent1"/>
            </a:solidFill>
            <a:ln w="60325" cap="flat" cmpd="sng" algn="ctr">
              <a:solidFill>
                <a:schemeClr val="tx1"/>
              </a:solidFill>
              <a:prstDash val="dash"/>
              <a:round/>
              <a:headEnd type="triangle" w="lg" len="lg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34" name="Picture 33" descr="A picture containing text, font, logo, screenshot&#10;&#10;Description automatically generated">
            <a:extLst>
              <a:ext uri="{FF2B5EF4-FFF2-40B4-BE49-F238E27FC236}">
                <a16:creationId xmlns:a16="http://schemas.microsoft.com/office/drawing/2014/main" id="{0314565C-6EE2-7DCE-CE73-A02DCDD3C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049" y="38038110"/>
            <a:ext cx="9662466" cy="3598918"/>
          </a:xfrm>
          <a:prstGeom prst="rect">
            <a:avLst/>
          </a:prstGeom>
        </p:spPr>
      </p:pic>
      <p:sp>
        <p:nvSpPr>
          <p:cNvPr id="37" name="Graphic 7">
            <a:extLst>
              <a:ext uri="{FF2B5EF4-FFF2-40B4-BE49-F238E27FC236}">
                <a16:creationId xmlns:a16="http://schemas.microsoft.com/office/drawing/2014/main" id="{62CCEBC8-BBD8-2685-662D-11AE74943075}"/>
              </a:ext>
            </a:extLst>
          </p:cNvPr>
          <p:cNvSpPr/>
          <p:nvPr/>
        </p:nvSpPr>
        <p:spPr>
          <a:xfrm>
            <a:off x="21386983" y="38823100"/>
            <a:ext cx="1256803" cy="2173929"/>
          </a:xfrm>
          <a:custGeom>
            <a:avLst/>
            <a:gdLst>
              <a:gd name="connsiteX0" fmla="*/ 321256 w 2089376"/>
              <a:gd name="connsiteY0" fmla="*/ 0 h 3614056"/>
              <a:gd name="connsiteX1" fmla="*/ 0 w 2089376"/>
              <a:gd name="connsiteY1" fmla="*/ 321256 h 3614056"/>
              <a:gd name="connsiteX2" fmla="*/ 0 w 2089376"/>
              <a:gd name="connsiteY2" fmla="*/ 3292801 h 3614056"/>
              <a:gd name="connsiteX3" fmla="*/ 321256 w 2089376"/>
              <a:gd name="connsiteY3" fmla="*/ 3614057 h 3614056"/>
              <a:gd name="connsiteX4" fmla="*/ 1815047 w 2089376"/>
              <a:gd name="connsiteY4" fmla="*/ 3614057 h 3614056"/>
              <a:gd name="connsiteX5" fmla="*/ 2136303 w 2089376"/>
              <a:gd name="connsiteY5" fmla="*/ 3292801 h 3614056"/>
              <a:gd name="connsiteX6" fmla="*/ 2136303 w 2089376"/>
              <a:gd name="connsiteY6" fmla="*/ 321256 h 3614056"/>
              <a:gd name="connsiteX7" fmla="*/ 1815047 w 2089376"/>
              <a:gd name="connsiteY7" fmla="*/ 0 h 3614056"/>
              <a:gd name="connsiteX8" fmla="*/ 321256 w 2089376"/>
              <a:gd name="connsiteY8" fmla="*/ 0 h 3614056"/>
              <a:gd name="connsiteX9" fmla="*/ 889115 w 2089376"/>
              <a:gd name="connsiteY9" fmla="*/ 309397 h 3614056"/>
              <a:gd name="connsiteX10" fmla="*/ 1247302 w 2089376"/>
              <a:gd name="connsiteY10" fmla="*/ 309397 h 3614056"/>
              <a:gd name="connsiteX11" fmla="*/ 1289936 w 2089376"/>
              <a:gd name="connsiteY11" fmla="*/ 369650 h 3614056"/>
              <a:gd name="connsiteX12" fmla="*/ 1247302 w 2089376"/>
              <a:gd name="connsiteY12" fmla="*/ 429903 h 3614056"/>
              <a:gd name="connsiteX13" fmla="*/ 889115 w 2089376"/>
              <a:gd name="connsiteY13" fmla="*/ 429903 h 3614056"/>
              <a:gd name="connsiteX14" fmla="*/ 846480 w 2089376"/>
              <a:gd name="connsiteY14" fmla="*/ 369650 h 3614056"/>
              <a:gd name="connsiteX15" fmla="*/ 889115 w 2089376"/>
              <a:gd name="connsiteY15" fmla="*/ 309397 h 3614056"/>
              <a:gd name="connsiteX16" fmla="*/ 176468 w 2089376"/>
              <a:gd name="connsiteY16" fmla="*/ 738905 h 3614056"/>
              <a:gd name="connsiteX17" fmla="*/ 1959892 w 2089376"/>
              <a:gd name="connsiteY17" fmla="*/ 738905 h 3614056"/>
              <a:gd name="connsiteX18" fmla="*/ 1959892 w 2089376"/>
              <a:gd name="connsiteY18" fmla="*/ 2875208 h 3614056"/>
              <a:gd name="connsiteX19" fmla="*/ 176468 w 2089376"/>
              <a:gd name="connsiteY19" fmla="*/ 2875208 h 3614056"/>
              <a:gd name="connsiteX20" fmla="*/ 176468 w 2089376"/>
              <a:gd name="connsiteY20" fmla="*/ 738905 h 3614056"/>
              <a:gd name="connsiteX21" fmla="*/ 1068180 w 2089376"/>
              <a:gd name="connsiteY21" fmla="*/ 3045747 h 3614056"/>
              <a:gd name="connsiteX22" fmla="*/ 1068180 w 2089376"/>
              <a:gd name="connsiteY22" fmla="*/ 3045747 h 3614056"/>
              <a:gd name="connsiteX23" fmla="*/ 1267066 w 2089376"/>
              <a:gd name="connsiteY23" fmla="*/ 3244633 h 3614056"/>
              <a:gd name="connsiteX24" fmla="*/ 1267066 w 2089376"/>
              <a:gd name="connsiteY24" fmla="*/ 3244633 h 3614056"/>
              <a:gd name="connsiteX25" fmla="*/ 1267066 w 2089376"/>
              <a:gd name="connsiteY25" fmla="*/ 3244633 h 3614056"/>
              <a:gd name="connsiteX26" fmla="*/ 1267066 w 2089376"/>
              <a:gd name="connsiteY26" fmla="*/ 3244633 h 3614056"/>
              <a:gd name="connsiteX27" fmla="*/ 1068180 w 2089376"/>
              <a:gd name="connsiteY27" fmla="*/ 3443519 h 3614056"/>
              <a:gd name="connsiteX28" fmla="*/ 1068180 w 2089376"/>
              <a:gd name="connsiteY28" fmla="*/ 3443519 h 3614056"/>
              <a:gd name="connsiteX29" fmla="*/ 1068180 w 2089376"/>
              <a:gd name="connsiteY29" fmla="*/ 3443519 h 3614056"/>
              <a:gd name="connsiteX30" fmla="*/ 1068180 w 2089376"/>
              <a:gd name="connsiteY30" fmla="*/ 3443519 h 3614056"/>
              <a:gd name="connsiteX31" fmla="*/ 869294 w 2089376"/>
              <a:gd name="connsiteY31" fmla="*/ 3244633 h 3614056"/>
              <a:gd name="connsiteX32" fmla="*/ 869294 w 2089376"/>
              <a:gd name="connsiteY32" fmla="*/ 3244633 h 3614056"/>
              <a:gd name="connsiteX33" fmla="*/ 869294 w 2089376"/>
              <a:gd name="connsiteY33" fmla="*/ 3244633 h 3614056"/>
              <a:gd name="connsiteX34" fmla="*/ 869294 w 2089376"/>
              <a:gd name="connsiteY34" fmla="*/ 3244633 h 3614056"/>
              <a:gd name="connsiteX35" fmla="*/ 1068180 w 2089376"/>
              <a:gd name="connsiteY35" fmla="*/ 3045747 h 3614056"/>
              <a:gd name="connsiteX36" fmla="*/ 1068180 w 2089376"/>
              <a:gd name="connsiteY36" fmla="*/ 3045747 h 3614056"/>
              <a:gd name="connsiteX37" fmla="*/ 1068180 w 2089376"/>
              <a:gd name="connsiteY37" fmla="*/ 3045747 h 361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89376" h="3614056">
                <a:moveTo>
                  <a:pt x="321256" y="0"/>
                </a:moveTo>
                <a:cubicBezTo>
                  <a:pt x="144562" y="0"/>
                  <a:pt x="0" y="144562"/>
                  <a:pt x="0" y="321256"/>
                </a:cubicBezTo>
                <a:lnTo>
                  <a:pt x="0" y="3292801"/>
                </a:lnTo>
                <a:cubicBezTo>
                  <a:pt x="0" y="3469495"/>
                  <a:pt x="144562" y="3614057"/>
                  <a:pt x="321256" y="3614057"/>
                </a:cubicBezTo>
                <a:lnTo>
                  <a:pt x="1815047" y="3614057"/>
                </a:lnTo>
                <a:cubicBezTo>
                  <a:pt x="1991741" y="3614057"/>
                  <a:pt x="2136303" y="3469495"/>
                  <a:pt x="2136303" y="3292801"/>
                </a:cubicBezTo>
                <a:lnTo>
                  <a:pt x="2136303" y="321256"/>
                </a:lnTo>
                <a:cubicBezTo>
                  <a:pt x="2136303" y="144562"/>
                  <a:pt x="1991741" y="0"/>
                  <a:pt x="1815047" y="0"/>
                </a:cubicBezTo>
                <a:lnTo>
                  <a:pt x="321256" y="0"/>
                </a:lnTo>
                <a:close/>
                <a:moveTo>
                  <a:pt x="889115" y="309397"/>
                </a:moveTo>
                <a:lnTo>
                  <a:pt x="1247302" y="309397"/>
                </a:lnTo>
                <a:cubicBezTo>
                  <a:pt x="1270849" y="309397"/>
                  <a:pt x="1289936" y="336390"/>
                  <a:pt x="1289936" y="369650"/>
                </a:cubicBezTo>
                <a:cubicBezTo>
                  <a:pt x="1289936" y="402911"/>
                  <a:pt x="1270849" y="429903"/>
                  <a:pt x="1247302" y="429903"/>
                </a:cubicBezTo>
                <a:lnTo>
                  <a:pt x="889115" y="429903"/>
                </a:lnTo>
                <a:cubicBezTo>
                  <a:pt x="865567" y="429903"/>
                  <a:pt x="846480" y="402911"/>
                  <a:pt x="846480" y="369650"/>
                </a:cubicBezTo>
                <a:cubicBezTo>
                  <a:pt x="846480" y="336390"/>
                  <a:pt x="865567" y="309397"/>
                  <a:pt x="889115" y="309397"/>
                </a:cubicBezTo>
                <a:close/>
                <a:moveTo>
                  <a:pt x="176468" y="738905"/>
                </a:moveTo>
                <a:lnTo>
                  <a:pt x="1959892" y="738905"/>
                </a:lnTo>
                <a:lnTo>
                  <a:pt x="1959892" y="2875208"/>
                </a:lnTo>
                <a:lnTo>
                  <a:pt x="176468" y="2875208"/>
                </a:lnTo>
                <a:lnTo>
                  <a:pt x="176468" y="738905"/>
                </a:lnTo>
                <a:close/>
                <a:moveTo>
                  <a:pt x="1068180" y="3045747"/>
                </a:moveTo>
                <a:cubicBezTo>
                  <a:pt x="1068180" y="3045747"/>
                  <a:pt x="1068180" y="3045747"/>
                  <a:pt x="1068180" y="3045747"/>
                </a:cubicBezTo>
                <a:cubicBezTo>
                  <a:pt x="1178013" y="3045747"/>
                  <a:pt x="1267066" y="3134799"/>
                  <a:pt x="1267066" y="3244633"/>
                </a:cubicBezTo>
                <a:cubicBezTo>
                  <a:pt x="1267066" y="3244633"/>
                  <a:pt x="1267066" y="3244633"/>
                  <a:pt x="1267066" y="3244633"/>
                </a:cubicBezTo>
                <a:lnTo>
                  <a:pt x="1267066" y="3244633"/>
                </a:lnTo>
                <a:cubicBezTo>
                  <a:pt x="1267066" y="3244633"/>
                  <a:pt x="1267066" y="3244633"/>
                  <a:pt x="1267066" y="3244633"/>
                </a:cubicBezTo>
                <a:cubicBezTo>
                  <a:pt x="1267066" y="3354466"/>
                  <a:pt x="1178013" y="3443519"/>
                  <a:pt x="1068180" y="3443519"/>
                </a:cubicBezTo>
                <a:cubicBezTo>
                  <a:pt x="1068180" y="3443519"/>
                  <a:pt x="1068180" y="3443519"/>
                  <a:pt x="1068180" y="3443519"/>
                </a:cubicBezTo>
                <a:lnTo>
                  <a:pt x="1068180" y="3443519"/>
                </a:lnTo>
                <a:cubicBezTo>
                  <a:pt x="1068180" y="3443519"/>
                  <a:pt x="1068180" y="3443519"/>
                  <a:pt x="1068180" y="3443519"/>
                </a:cubicBezTo>
                <a:cubicBezTo>
                  <a:pt x="958346" y="3443519"/>
                  <a:pt x="869294" y="3354466"/>
                  <a:pt x="869294" y="3244633"/>
                </a:cubicBezTo>
                <a:cubicBezTo>
                  <a:pt x="869294" y="3244633"/>
                  <a:pt x="869294" y="3244633"/>
                  <a:pt x="869294" y="3244633"/>
                </a:cubicBezTo>
                <a:lnTo>
                  <a:pt x="869294" y="3244633"/>
                </a:lnTo>
                <a:cubicBezTo>
                  <a:pt x="869294" y="3244633"/>
                  <a:pt x="869294" y="3244633"/>
                  <a:pt x="869294" y="3244633"/>
                </a:cubicBezTo>
                <a:cubicBezTo>
                  <a:pt x="869294" y="3134799"/>
                  <a:pt x="958346" y="3045747"/>
                  <a:pt x="1068180" y="3045747"/>
                </a:cubicBezTo>
                <a:cubicBezTo>
                  <a:pt x="1068180" y="3045747"/>
                  <a:pt x="1068180" y="3045747"/>
                  <a:pt x="1068180" y="3045747"/>
                </a:cubicBezTo>
                <a:lnTo>
                  <a:pt x="1068180" y="3045747"/>
                </a:lnTo>
                <a:close/>
              </a:path>
            </a:pathLst>
          </a:custGeom>
          <a:solidFill>
            <a:schemeClr val="tx1"/>
          </a:solidFill>
          <a:ln w="564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C9C994-D089-A203-94D7-5D1A3D26515C}"/>
              </a:ext>
            </a:extLst>
          </p:cNvPr>
          <p:cNvGrpSpPr/>
          <p:nvPr/>
        </p:nvGrpSpPr>
        <p:grpSpPr>
          <a:xfrm>
            <a:off x="24837782" y="37725805"/>
            <a:ext cx="4146429" cy="4133826"/>
            <a:chOff x="24837782" y="37725805"/>
            <a:chExt cx="4146429" cy="4133826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848B5758-9E48-34B4-FF7A-1B87981A3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4865977" y="37736299"/>
              <a:ext cx="4118234" cy="4118235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C295756-D69D-A571-5445-A0F0D7BD775E}"/>
                </a:ext>
              </a:extLst>
            </p:cNvPr>
            <p:cNvGrpSpPr/>
            <p:nvPr/>
          </p:nvGrpSpPr>
          <p:grpSpPr>
            <a:xfrm>
              <a:off x="24837782" y="37725805"/>
              <a:ext cx="4146429" cy="4133826"/>
              <a:chOff x="14432449" y="25296445"/>
              <a:chExt cx="2760998" cy="275260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76CA1E3-A3D4-CF16-2036-921C21AE2419}"/>
                  </a:ext>
                </a:extLst>
              </p:cNvPr>
              <p:cNvSpPr/>
              <p:nvPr/>
            </p:nvSpPr>
            <p:spPr>
              <a:xfrm>
                <a:off x="15203518" y="25941187"/>
                <a:ext cx="1210313" cy="14544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23F6EC8-6803-3B1F-4943-6FE10005DFC6}"/>
                  </a:ext>
                </a:extLst>
              </p:cNvPr>
              <p:cNvSpPr/>
              <p:nvPr/>
            </p:nvSpPr>
            <p:spPr>
              <a:xfrm>
                <a:off x="15102930" y="26591224"/>
                <a:ext cx="1470601" cy="804403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9043D32-7854-FBA1-870E-F4AEE68F4992}"/>
                  </a:ext>
                </a:extLst>
              </p:cNvPr>
              <p:cNvSpPr/>
              <p:nvPr/>
            </p:nvSpPr>
            <p:spPr>
              <a:xfrm>
                <a:off x="14432449" y="25941178"/>
                <a:ext cx="2760998" cy="1454439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3512C2E-57E4-81D6-0B4E-1ADCD1CE14A4}"/>
                  </a:ext>
                </a:extLst>
              </p:cNvPr>
              <p:cNvSpPr/>
              <p:nvPr/>
            </p:nvSpPr>
            <p:spPr>
              <a:xfrm>
                <a:off x="15110254" y="25296445"/>
                <a:ext cx="1417240" cy="1454439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24A16CA-2DF2-26EA-1A2C-7074B93E0AE8}"/>
                  </a:ext>
                </a:extLst>
              </p:cNvPr>
              <p:cNvSpPr/>
              <p:nvPr/>
            </p:nvSpPr>
            <p:spPr>
              <a:xfrm>
                <a:off x="15110253" y="26594611"/>
                <a:ext cx="2076271" cy="1454439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FD6E0A7-75B2-E80E-7087-4CCC4F30BB0A}"/>
                  </a:ext>
                </a:extLst>
              </p:cNvPr>
              <p:cNvSpPr txBox="1"/>
              <p:nvPr/>
            </p:nvSpPr>
            <p:spPr>
              <a:xfrm>
                <a:off x="14830118" y="26207289"/>
                <a:ext cx="2016224" cy="9222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1">
                <a:spAutoFit/>
              </a:bodyPr>
              <a:lstStyle/>
              <a:p>
                <a:r>
                  <a:rPr lang="en-DK" sz="1800" b="1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MAKE QR CODE</a:t>
                </a:r>
              </a:p>
              <a:p>
                <a:r>
                  <a:rPr lang="en-DK" sz="1800" b="1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WITH LINK TO </a:t>
                </a:r>
              </a:p>
              <a:p>
                <a:r>
                  <a:rPr lang="en-DK" sz="1800" b="1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FULL PAPER</a:t>
                </a:r>
              </a:p>
              <a:p>
                <a:r>
                  <a:rPr lang="en-DK" sz="1800" b="1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AND  PLACE</a:t>
                </a:r>
              </a:p>
              <a:p>
                <a:r>
                  <a:rPr lang="en-DK" sz="1800" b="1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HERE</a:t>
                </a: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529B6E-C7FB-0A68-80AC-D054175FFAE3}"/>
              </a:ext>
            </a:extLst>
          </p:cNvPr>
          <p:cNvSpPr/>
          <p:nvPr/>
        </p:nvSpPr>
        <p:spPr bwMode="auto">
          <a:xfrm>
            <a:off x="14288" y="-1"/>
            <a:ext cx="30265688" cy="10779125"/>
          </a:xfrm>
          <a:prstGeom prst="rect">
            <a:avLst/>
          </a:prstGeom>
          <a:solidFill>
            <a:srgbClr val="90191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63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K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074" name="Rectangle 12">
            <a:extLst>
              <a:ext uri="{FF2B5EF4-FFF2-40B4-BE49-F238E27FC236}">
                <a16:creationId xmlns:a16="http://schemas.microsoft.com/office/drawing/2014/main" id="{1202DCE4-E78D-2599-FD1F-3C872547A8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29729" y="1871477"/>
            <a:ext cx="27406320" cy="78340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a-DK" altLang="en-US" sz="14400" dirty="0">
                <a:solidFill>
                  <a:schemeClr val="bg1"/>
                </a:solidFill>
                <a:latin typeface="Lato" panose="020F0502020204030203" pitchFamily="34" charset="77"/>
              </a:rPr>
              <a:t>Main </a:t>
            </a:r>
            <a:r>
              <a:rPr lang="da-DK" altLang="en-US" sz="14400" dirty="0" err="1">
                <a:solidFill>
                  <a:schemeClr val="bg1"/>
                </a:solidFill>
                <a:latin typeface="Lato" panose="020F0502020204030203" pitchFamily="34" charset="77"/>
              </a:rPr>
              <a:t>finding</a:t>
            </a:r>
            <a:r>
              <a:rPr lang="da-DK" altLang="en-US" sz="14400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4400" b="0" dirty="0" err="1">
                <a:solidFill>
                  <a:schemeClr val="bg1"/>
                </a:solidFill>
                <a:latin typeface="Lato" panose="020F0502020204030203" pitchFamily="34" charset="77"/>
              </a:rPr>
              <a:t>goes</a:t>
            </a:r>
            <a:r>
              <a:rPr lang="da-DK" altLang="en-US" sz="14400" b="0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4400" b="0" dirty="0" err="1">
                <a:solidFill>
                  <a:schemeClr val="bg1"/>
                </a:solidFill>
                <a:latin typeface="Lato" panose="020F0502020204030203" pitchFamily="34" charset="77"/>
              </a:rPr>
              <a:t>here</a:t>
            </a:r>
            <a:r>
              <a:rPr lang="da-DK" altLang="en-US" sz="14400" dirty="0">
                <a:solidFill>
                  <a:schemeClr val="bg1"/>
                </a:solidFill>
                <a:latin typeface="Lato" panose="020F0502020204030203" pitchFamily="34" charset="77"/>
              </a:rPr>
              <a:t>, </a:t>
            </a:r>
            <a:br>
              <a:rPr lang="da-DK" altLang="en-US" sz="14400" dirty="0">
                <a:solidFill>
                  <a:schemeClr val="bg1"/>
                </a:solidFill>
                <a:latin typeface="Lato" panose="020F0502020204030203" pitchFamily="34" charset="77"/>
              </a:rPr>
            </a:br>
            <a:r>
              <a:rPr lang="da-DK" altLang="en-US" sz="14400" b="0" dirty="0" err="1">
                <a:solidFill>
                  <a:schemeClr val="bg1"/>
                </a:solidFill>
                <a:latin typeface="Lato" panose="020F0502020204030203" pitchFamily="34" charset="77"/>
              </a:rPr>
              <a:t>keep it </a:t>
            </a:r>
            <a:r>
              <a:rPr lang="da-DK" altLang="en-US" sz="14400" dirty="0" err="1">
                <a:solidFill>
                  <a:schemeClr val="bg1"/>
                </a:solidFill>
                <a:latin typeface="Lato" panose="020F0502020204030203" pitchFamily="34" charset="77"/>
              </a:rPr>
              <a:t>simple!</a:t>
            </a:r>
            <a:br>
              <a:rPr lang="da-DK" altLang="en-US" sz="14400" dirty="0">
                <a:solidFill>
                  <a:schemeClr val="bg1"/>
                </a:solidFill>
                <a:latin typeface="Lato" panose="020F0502020204030203" pitchFamily="34" charset="77"/>
              </a:rPr>
            </a:br>
            <a:r>
              <a:rPr lang="da-DK" altLang="en-US" sz="14400" b="0" dirty="0" err="1">
                <a:solidFill>
                  <a:schemeClr val="bg1"/>
                </a:solidFill>
                <a:latin typeface="Lato" panose="020F0502020204030203" pitchFamily="34" charset="77"/>
              </a:rPr>
              <a:t>Emphasize</a:t>
            </a:r>
            <a:r>
              <a:rPr lang="da-DK" altLang="en-US" sz="14400" b="0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4400" dirty="0" err="1">
                <a:solidFill>
                  <a:schemeClr val="bg1"/>
                </a:solidFill>
                <a:latin typeface="Lato" panose="020F0502020204030203" pitchFamily="34" charset="77"/>
              </a:rPr>
              <a:t>important </a:t>
            </a:r>
            <a:r>
              <a:rPr lang="da-DK" altLang="en-US" sz="14400" b="0" dirty="0" err="1">
                <a:solidFill>
                  <a:schemeClr val="bg1"/>
                </a:solidFill>
                <a:latin typeface="Lato" panose="020F0502020204030203" pitchFamily="34" charset="77"/>
              </a:rPr>
              <a:t>words.</a:t>
            </a:r>
            <a:endParaRPr lang="da-DK" altLang="en-US" sz="11500" b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0DED39-B4FC-5679-DF8D-3E3ED356D3B3}"/>
              </a:ext>
            </a:extLst>
          </p:cNvPr>
          <p:cNvCxnSpPr/>
          <p:nvPr/>
        </p:nvCxnSpPr>
        <p:spPr bwMode="auto">
          <a:xfrm>
            <a:off x="20324563" y="10785183"/>
            <a:ext cx="0" cy="2581276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90191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5F6672-CC05-5255-653C-4B7173B76230}"/>
              </a:ext>
            </a:extLst>
          </p:cNvPr>
          <p:cNvCxnSpPr/>
          <p:nvPr/>
        </p:nvCxnSpPr>
        <p:spPr bwMode="auto">
          <a:xfrm>
            <a:off x="0" y="36597950"/>
            <a:ext cx="30265687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90191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9" name="Picture 18" descr="Close up of pages of an open book in a bright studio">
            <a:extLst>
              <a:ext uri="{FF2B5EF4-FFF2-40B4-BE49-F238E27FC236}">
                <a16:creationId xmlns:a16="http://schemas.microsoft.com/office/drawing/2014/main" id="{26EA3451-D55D-9DA1-BFD1-D66E6E8D5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764" y="11651445"/>
            <a:ext cx="17588639" cy="87506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3759AFD-D08E-4FB3-3B69-E6F56DBBB2AE}"/>
              </a:ext>
            </a:extLst>
          </p:cNvPr>
          <p:cNvSpPr txBox="1"/>
          <p:nvPr/>
        </p:nvSpPr>
        <p:spPr>
          <a:xfrm>
            <a:off x="21150175" y="11498699"/>
            <a:ext cx="8247396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AMMO BAR</a:t>
            </a:r>
          </a:p>
          <a:p>
            <a:endParaRPr lang="en-US" sz="4800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Delete this and replace it with your…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Extra Graphs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Extra Correlation tables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Extra Figures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Extra nuance that you’re worried about leaving out.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Keep it messy!</a:t>
            </a: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 This section is just for you.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85E835-79C1-DC0D-1AFF-A8E33E3E5362}"/>
              </a:ext>
            </a:extLst>
          </p:cNvPr>
          <p:cNvSpPr txBox="1"/>
          <p:nvPr/>
        </p:nvSpPr>
        <p:spPr>
          <a:xfrm>
            <a:off x="1295764" y="21722254"/>
            <a:ext cx="8065286" cy="1329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INTRO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Just give context for the gap you’re filling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You’re not going to get yelled at if you don’t cite the 5 papers from 1937 that defined this construct. They’ll download your paper if they want that.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800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METHODS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N = ###, 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Collected this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Tested with X statistical test</a:t>
            </a:r>
            <a:endParaRPr lang="en-US" sz="4800" b="1" dirty="0">
              <a:latin typeface="Lato" panose="020F0502020204030203" pitchFamily="34" charset="77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A7777D-5A23-0103-077C-F2A030192850}"/>
              </a:ext>
            </a:extLst>
          </p:cNvPr>
          <p:cNvSpPr/>
          <p:nvPr/>
        </p:nvSpPr>
        <p:spPr>
          <a:xfrm>
            <a:off x="10231531" y="21817681"/>
            <a:ext cx="8652870" cy="14184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RESULTS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Graph or table with essential results only.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All the other correlations in the ammo bar.</a:t>
            </a:r>
          </a:p>
          <a:p>
            <a:pPr>
              <a:lnSpc>
                <a:spcPct val="120000"/>
              </a:lnSpc>
            </a:pPr>
            <a:endParaRPr lang="en-US" sz="4800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DISCUSSION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“If this result actually generalized and I didn’t have to humbly disclaim the possibility of a thousand confounds and limitations, it would imply that….”</a:t>
            </a:r>
            <a:endParaRPr lang="en-US" sz="4800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800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Keep font size as </a:t>
            </a:r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high above 28 </a:t>
            </a: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as possible.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3C273B3-D91C-B120-0590-56D7C3FC88BE}"/>
              </a:ext>
            </a:extLst>
          </p:cNvPr>
          <p:cNvGrpSpPr/>
          <p:nvPr/>
        </p:nvGrpSpPr>
        <p:grpSpPr>
          <a:xfrm>
            <a:off x="12691715" y="39125235"/>
            <a:ext cx="11669842" cy="1200329"/>
            <a:chOff x="4937722" y="39125235"/>
            <a:chExt cx="11669842" cy="12003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A7DBD2-DB2A-8FFD-95C7-EF7D57FFB9DA}"/>
                </a:ext>
              </a:extLst>
            </p:cNvPr>
            <p:cNvSpPr txBox="1"/>
            <p:nvPr/>
          </p:nvSpPr>
          <p:spPr>
            <a:xfrm>
              <a:off x="4937722" y="39125235"/>
              <a:ext cx="80773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Scan the QR-code to </a:t>
              </a:r>
              <a:br>
                <a:rPr lang="en-US" sz="36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en-US" sz="36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download the full paper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2E0499A-A08C-15C6-0D57-4966F026CF70}"/>
                </a:ext>
              </a:extLst>
            </p:cNvPr>
            <p:cNvCxnSpPr/>
            <p:nvPr/>
          </p:nvCxnSpPr>
          <p:spPr bwMode="auto">
            <a:xfrm flipH="1">
              <a:off x="15234866" y="39910064"/>
              <a:ext cx="1372698" cy="0"/>
            </a:xfrm>
            <a:prstGeom prst="line">
              <a:avLst/>
            </a:prstGeom>
            <a:solidFill>
              <a:schemeClr val="accent1"/>
            </a:solidFill>
            <a:ln w="60325" cap="flat" cmpd="sng" algn="ctr">
              <a:solidFill>
                <a:schemeClr val="tx1"/>
              </a:solidFill>
              <a:prstDash val="dash"/>
              <a:round/>
              <a:headEnd type="triangle" w="lg" len="lg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7" name="Graphic 7">
            <a:extLst>
              <a:ext uri="{FF2B5EF4-FFF2-40B4-BE49-F238E27FC236}">
                <a16:creationId xmlns:a16="http://schemas.microsoft.com/office/drawing/2014/main" id="{62CCEBC8-BBD8-2685-662D-11AE74943075}"/>
              </a:ext>
            </a:extLst>
          </p:cNvPr>
          <p:cNvSpPr/>
          <p:nvPr/>
        </p:nvSpPr>
        <p:spPr>
          <a:xfrm>
            <a:off x="21386983" y="38823100"/>
            <a:ext cx="1256803" cy="2173929"/>
          </a:xfrm>
          <a:custGeom>
            <a:avLst/>
            <a:gdLst>
              <a:gd name="connsiteX0" fmla="*/ 321256 w 2089376"/>
              <a:gd name="connsiteY0" fmla="*/ 0 h 3614056"/>
              <a:gd name="connsiteX1" fmla="*/ 0 w 2089376"/>
              <a:gd name="connsiteY1" fmla="*/ 321256 h 3614056"/>
              <a:gd name="connsiteX2" fmla="*/ 0 w 2089376"/>
              <a:gd name="connsiteY2" fmla="*/ 3292801 h 3614056"/>
              <a:gd name="connsiteX3" fmla="*/ 321256 w 2089376"/>
              <a:gd name="connsiteY3" fmla="*/ 3614057 h 3614056"/>
              <a:gd name="connsiteX4" fmla="*/ 1815047 w 2089376"/>
              <a:gd name="connsiteY4" fmla="*/ 3614057 h 3614056"/>
              <a:gd name="connsiteX5" fmla="*/ 2136303 w 2089376"/>
              <a:gd name="connsiteY5" fmla="*/ 3292801 h 3614056"/>
              <a:gd name="connsiteX6" fmla="*/ 2136303 w 2089376"/>
              <a:gd name="connsiteY6" fmla="*/ 321256 h 3614056"/>
              <a:gd name="connsiteX7" fmla="*/ 1815047 w 2089376"/>
              <a:gd name="connsiteY7" fmla="*/ 0 h 3614056"/>
              <a:gd name="connsiteX8" fmla="*/ 321256 w 2089376"/>
              <a:gd name="connsiteY8" fmla="*/ 0 h 3614056"/>
              <a:gd name="connsiteX9" fmla="*/ 889115 w 2089376"/>
              <a:gd name="connsiteY9" fmla="*/ 309397 h 3614056"/>
              <a:gd name="connsiteX10" fmla="*/ 1247302 w 2089376"/>
              <a:gd name="connsiteY10" fmla="*/ 309397 h 3614056"/>
              <a:gd name="connsiteX11" fmla="*/ 1289936 w 2089376"/>
              <a:gd name="connsiteY11" fmla="*/ 369650 h 3614056"/>
              <a:gd name="connsiteX12" fmla="*/ 1247302 w 2089376"/>
              <a:gd name="connsiteY12" fmla="*/ 429903 h 3614056"/>
              <a:gd name="connsiteX13" fmla="*/ 889115 w 2089376"/>
              <a:gd name="connsiteY13" fmla="*/ 429903 h 3614056"/>
              <a:gd name="connsiteX14" fmla="*/ 846480 w 2089376"/>
              <a:gd name="connsiteY14" fmla="*/ 369650 h 3614056"/>
              <a:gd name="connsiteX15" fmla="*/ 889115 w 2089376"/>
              <a:gd name="connsiteY15" fmla="*/ 309397 h 3614056"/>
              <a:gd name="connsiteX16" fmla="*/ 176468 w 2089376"/>
              <a:gd name="connsiteY16" fmla="*/ 738905 h 3614056"/>
              <a:gd name="connsiteX17" fmla="*/ 1959892 w 2089376"/>
              <a:gd name="connsiteY17" fmla="*/ 738905 h 3614056"/>
              <a:gd name="connsiteX18" fmla="*/ 1959892 w 2089376"/>
              <a:gd name="connsiteY18" fmla="*/ 2875208 h 3614056"/>
              <a:gd name="connsiteX19" fmla="*/ 176468 w 2089376"/>
              <a:gd name="connsiteY19" fmla="*/ 2875208 h 3614056"/>
              <a:gd name="connsiteX20" fmla="*/ 176468 w 2089376"/>
              <a:gd name="connsiteY20" fmla="*/ 738905 h 3614056"/>
              <a:gd name="connsiteX21" fmla="*/ 1068180 w 2089376"/>
              <a:gd name="connsiteY21" fmla="*/ 3045747 h 3614056"/>
              <a:gd name="connsiteX22" fmla="*/ 1068180 w 2089376"/>
              <a:gd name="connsiteY22" fmla="*/ 3045747 h 3614056"/>
              <a:gd name="connsiteX23" fmla="*/ 1267066 w 2089376"/>
              <a:gd name="connsiteY23" fmla="*/ 3244633 h 3614056"/>
              <a:gd name="connsiteX24" fmla="*/ 1267066 w 2089376"/>
              <a:gd name="connsiteY24" fmla="*/ 3244633 h 3614056"/>
              <a:gd name="connsiteX25" fmla="*/ 1267066 w 2089376"/>
              <a:gd name="connsiteY25" fmla="*/ 3244633 h 3614056"/>
              <a:gd name="connsiteX26" fmla="*/ 1267066 w 2089376"/>
              <a:gd name="connsiteY26" fmla="*/ 3244633 h 3614056"/>
              <a:gd name="connsiteX27" fmla="*/ 1068180 w 2089376"/>
              <a:gd name="connsiteY27" fmla="*/ 3443519 h 3614056"/>
              <a:gd name="connsiteX28" fmla="*/ 1068180 w 2089376"/>
              <a:gd name="connsiteY28" fmla="*/ 3443519 h 3614056"/>
              <a:gd name="connsiteX29" fmla="*/ 1068180 w 2089376"/>
              <a:gd name="connsiteY29" fmla="*/ 3443519 h 3614056"/>
              <a:gd name="connsiteX30" fmla="*/ 1068180 w 2089376"/>
              <a:gd name="connsiteY30" fmla="*/ 3443519 h 3614056"/>
              <a:gd name="connsiteX31" fmla="*/ 869294 w 2089376"/>
              <a:gd name="connsiteY31" fmla="*/ 3244633 h 3614056"/>
              <a:gd name="connsiteX32" fmla="*/ 869294 w 2089376"/>
              <a:gd name="connsiteY32" fmla="*/ 3244633 h 3614056"/>
              <a:gd name="connsiteX33" fmla="*/ 869294 w 2089376"/>
              <a:gd name="connsiteY33" fmla="*/ 3244633 h 3614056"/>
              <a:gd name="connsiteX34" fmla="*/ 869294 w 2089376"/>
              <a:gd name="connsiteY34" fmla="*/ 3244633 h 3614056"/>
              <a:gd name="connsiteX35" fmla="*/ 1068180 w 2089376"/>
              <a:gd name="connsiteY35" fmla="*/ 3045747 h 3614056"/>
              <a:gd name="connsiteX36" fmla="*/ 1068180 w 2089376"/>
              <a:gd name="connsiteY36" fmla="*/ 3045747 h 3614056"/>
              <a:gd name="connsiteX37" fmla="*/ 1068180 w 2089376"/>
              <a:gd name="connsiteY37" fmla="*/ 3045747 h 361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89376" h="3614056">
                <a:moveTo>
                  <a:pt x="321256" y="0"/>
                </a:moveTo>
                <a:cubicBezTo>
                  <a:pt x="144562" y="0"/>
                  <a:pt x="0" y="144562"/>
                  <a:pt x="0" y="321256"/>
                </a:cubicBezTo>
                <a:lnTo>
                  <a:pt x="0" y="3292801"/>
                </a:lnTo>
                <a:cubicBezTo>
                  <a:pt x="0" y="3469495"/>
                  <a:pt x="144562" y="3614057"/>
                  <a:pt x="321256" y="3614057"/>
                </a:cubicBezTo>
                <a:lnTo>
                  <a:pt x="1815047" y="3614057"/>
                </a:lnTo>
                <a:cubicBezTo>
                  <a:pt x="1991741" y="3614057"/>
                  <a:pt x="2136303" y="3469495"/>
                  <a:pt x="2136303" y="3292801"/>
                </a:cubicBezTo>
                <a:lnTo>
                  <a:pt x="2136303" y="321256"/>
                </a:lnTo>
                <a:cubicBezTo>
                  <a:pt x="2136303" y="144562"/>
                  <a:pt x="1991741" y="0"/>
                  <a:pt x="1815047" y="0"/>
                </a:cubicBezTo>
                <a:lnTo>
                  <a:pt x="321256" y="0"/>
                </a:lnTo>
                <a:close/>
                <a:moveTo>
                  <a:pt x="889115" y="309397"/>
                </a:moveTo>
                <a:lnTo>
                  <a:pt x="1247302" y="309397"/>
                </a:lnTo>
                <a:cubicBezTo>
                  <a:pt x="1270849" y="309397"/>
                  <a:pt x="1289936" y="336390"/>
                  <a:pt x="1289936" y="369650"/>
                </a:cubicBezTo>
                <a:cubicBezTo>
                  <a:pt x="1289936" y="402911"/>
                  <a:pt x="1270849" y="429903"/>
                  <a:pt x="1247302" y="429903"/>
                </a:cubicBezTo>
                <a:lnTo>
                  <a:pt x="889115" y="429903"/>
                </a:lnTo>
                <a:cubicBezTo>
                  <a:pt x="865567" y="429903"/>
                  <a:pt x="846480" y="402911"/>
                  <a:pt x="846480" y="369650"/>
                </a:cubicBezTo>
                <a:cubicBezTo>
                  <a:pt x="846480" y="336390"/>
                  <a:pt x="865567" y="309397"/>
                  <a:pt x="889115" y="309397"/>
                </a:cubicBezTo>
                <a:close/>
                <a:moveTo>
                  <a:pt x="176468" y="738905"/>
                </a:moveTo>
                <a:lnTo>
                  <a:pt x="1959892" y="738905"/>
                </a:lnTo>
                <a:lnTo>
                  <a:pt x="1959892" y="2875208"/>
                </a:lnTo>
                <a:lnTo>
                  <a:pt x="176468" y="2875208"/>
                </a:lnTo>
                <a:lnTo>
                  <a:pt x="176468" y="738905"/>
                </a:lnTo>
                <a:close/>
                <a:moveTo>
                  <a:pt x="1068180" y="3045747"/>
                </a:moveTo>
                <a:cubicBezTo>
                  <a:pt x="1068180" y="3045747"/>
                  <a:pt x="1068180" y="3045747"/>
                  <a:pt x="1068180" y="3045747"/>
                </a:cubicBezTo>
                <a:cubicBezTo>
                  <a:pt x="1178013" y="3045747"/>
                  <a:pt x="1267066" y="3134799"/>
                  <a:pt x="1267066" y="3244633"/>
                </a:cubicBezTo>
                <a:cubicBezTo>
                  <a:pt x="1267066" y="3244633"/>
                  <a:pt x="1267066" y="3244633"/>
                  <a:pt x="1267066" y="3244633"/>
                </a:cubicBezTo>
                <a:lnTo>
                  <a:pt x="1267066" y="3244633"/>
                </a:lnTo>
                <a:cubicBezTo>
                  <a:pt x="1267066" y="3244633"/>
                  <a:pt x="1267066" y="3244633"/>
                  <a:pt x="1267066" y="3244633"/>
                </a:cubicBezTo>
                <a:cubicBezTo>
                  <a:pt x="1267066" y="3354466"/>
                  <a:pt x="1178013" y="3443519"/>
                  <a:pt x="1068180" y="3443519"/>
                </a:cubicBezTo>
                <a:cubicBezTo>
                  <a:pt x="1068180" y="3443519"/>
                  <a:pt x="1068180" y="3443519"/>
                  <a:pt x="1068180" y="3443519"/>
                </a:cubicBezTo>
                <a:lnTo>
                  <a:pt x="1068180" y="3443519"/>
                </a:lnTo>
                <a:cubicBezTo>
                  <a:pt x="1068180" y="3443519"/>
                  <a:pt x="1068180" y="3443519"/>
                  <a:pt x="1068180" y="3443519"/>
                </a:cubicBezTo>
                <a:cubicBezTo>
                  <a:pt x="958346" y="3443519"/>
                  <a:pt x="869294" y="3354466"/>
                  <a:pt x="869294" y="3244633"/>
                </a:cubicBezTo>
                <a:cubicBezTo>
                  <a:pt x="869294" y="3244633"/>
                  <a:pt x="869294" y="3244633"/>
                  <a:pt x="869294" y="3244633"/>
                </a:cubicBezTo>
                <a:lnTo>
                  <a:pt x="869294" y="3244633"/>
                </a:lnTo>
                <a:cubicBezTo>
                  <a:pt x="869294" y="3244633"/>
                  <a:pt x="869294" y="3244633"/>
                  <a:pt x="869294" y="3244633"/>
                </a:cubicBezTo>
                <a:cubicBezTo>
                  <a:pt x="869294" y="3134799"/>
                  <a:pt x="958346" y="3045747"/>
                  <a:pt x="1068180" y="3045747"/>
                </a:cubicBezTo>
                <a:cubicBezTo>
                  <a:pt x="1068180" y="3045747"/>
                  <a:pt x="1068180" y="3045747"/>
                  <a:pt x="1068180" y="3045747"/>
                </a:cubicBezTo>
                <a:lnTo>
                  <a:pt x="1068180" y="3045747"/>
                </a:lnTo>
                <a:close/>
              </a:path>
            </a:pathLst>
          </a:custGeom>
          <a:solidFill>
            <a:schemeClr val="tx1"/>
          </a:solidFill>
          <a:ln w="564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385E0F-062B-0D48-03D3-C05E3E7E481C}"/>
              </a:ext>
            </a:extLst>
          </p:cNvPr>
          <p:cNvGrpSpPr/>
          <p:nvPr/>
        </p:nvGrpSpPr>
        <p:grpSpPr>
          <a:xfrm>
            <a:off x="1303707" y="38175840"/>
            <a:ext cx="12100744" cy="3008532"/>
            <a:chOff x="1229049" y="37954007"/>
            <a:chExt cx="12100744" cy="300853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72B5722-6890-3924-4D62-A299526E0FC2}"/>
                </a:ext>
              </a:extLst>
            </p:cNvPr>
            <p:cNvGrpSpPr/>
            <p:nvPr/>
          </p:nvGrpSpPr>
          <p:grpSpPr>
            <a:xfrm>
              <a:off x="1229049" y="37954007"/>
              <a:ext cx="12100744" cy="3008532"/>
              <a:chOff x="1229049" y="37954007"/>
              <a:chExt cx="12100744" cy="3008532"/>
            </a:xfrm>
          </p:grpSpPr>
          <p:pic>
            <p:nvPicPr>
              <p:cNvPr id="34" name="Picture 33" descr="A picture containing text, font, logo, screenshot&#10;&#10;Description automatically generated">
                <a:extLst>
                  <a:ext uri="{FF2B5EF4-FFF2-40B4-BE49-F238E27FC236}">
                    <a16:creationId xmlns:a16="http://schemas.microsoft.com/office/drawing/2014/main" id="{0314565C-6EE2-7DCE-CE73-A02DCDD3C4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9049" y="37954007"/>
                <a:ext cx="8077384" cy="3008532"/>
              </a:xfrm>
              <a:prstGeom prst="rect">
                <a:avLst/>
              </a:prstGeom>
            </p:spPr>
          </p:pic>
          <p:pic>
            <p:nvPicPr>
              <p:cNvPr id="10" name="Picture 9" descr="A picture containing text, font, logo, screenshot&#10;&#10;Description automatically generated">
                <a:extLst>
                  <a:ext uri="{FF2B5EF4-FFF2-40B4-BE49-F238E27FC236}">
                    <a16:creationId xmlns:a16="http://schemas.microsoft.com/office/drawing/2014/main" id="{2C9358B4-CF35-BF32-DC8F-422B97B140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7022"/>
              <a:stretch/>
            </p:blipFill>
            <p:spPr>
              <a:xfrm>
                <a:off x="6976986" y="37954007"/>
                <a:ext cx="5894662" cy="3008532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991FC56-5250-1E4E-1911-55B2DC493864}"/>
                  </a:ext>
                </a:extLst>
              </p:cNvPr>
              <p:cNvSpPr/>
              <p:nvPr/>
            </p:nvSpPr>
            <p:spPr bwMode="auto">
              <a:xfrm>
                <a:off x="3681371" y="38588206"/>
                <a:ext cx="9648422" cy="174013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636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DK" sz="2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944F35E-9833-06CC-CA1B-4FDBA4096AFE}"/>
                </a:ext>
              </a:extLst>
            </p:cNvPr>
            <p:cNvSpPr txBox="1"/>
            <p:nvPr/>
          </p:nvSpPr>
          <p:spPr>
            <a:xfrm>
              <a:off x="3906739" y="38865867"/>
              <a:ext cx="9423054" cy="111645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>
                <a:lnSpc>
                  <a:spcPts val="4600"/>
                </a:lnSpc>
              </a:pPr>
              <a:r>
                <a:rPr lang="en-US" sz="3600" spc="65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Lato" panose="020F0502020204030203" pitchFamily="34" charset="0"/>
                  <a:cs typeface="Times New Roman" panose="02020603050405020304" pitchFamily="18" charset="0"/>
                </a:rPr>
                <a:t>UNIVERSITY OF COPENHAGEN</a:t>
              </a:r>
            </a:p>
            <a:p>
              <a:pPr>
                <a:lnSpc>
                  <a:spcPts val="4600"/>
                </a:lnSpc>
              </a:pPr>
              <a:r>
                <a:rPr lang="en-US" sz="2800" cap="all" spc="65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Lato" panose="020F0502020204030203" pitchFamily="34" charset="0"/>
                  <a:cs typeface="Times New Roman" panose="02020603050405020304" pitchFamily="18" charset="0"/>
                </a:rPr>
                <a:t>FACULTY of xxxxxxxx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941296B-4ECE-54EC-56D7-CDE62548090D}"/>
              </a:ext>
            </a:extLst>
          </p:cNvPr>
          <p:cNvGrpSpPr/>
          <p:nvPr/>
        </p:nvGrpSpPr>
        <p:grpSpPr>
          <a:xfrm>
            <a:off x="24837782" y="37725805"/>
            <a:ext cx="4146429" cy="4133826"/>
            <a:chOff x="24837782" y="37725805"/>
            <a:chExt cx="4146429" cy="4133826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88EF7410-BBCF-5927-1B88-5631A9705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4865977" y="37736299"/>
              <a:ext cx="4118234" cy="4118235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C6C6DD7-C8B3-F4BD-FFE3-1F6A7E790DC9}"/>
                </a:ext>
              </a:extLst>
            </p:cNvPr>
            <p:cNvGrpSpPr/>
            <p:nvPr/>
          </p:nvGrpSpPr>
          <p:grpSpPr>
            <a:xfrm>
              <a:off x="24837782" y="37725805"/>
              <a:ext cx="4146429" cy="4133826"/>
              <a:chOff x="14432449" y="25296445"/>
              <a:chExt cx="2760998" cy="2752605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CC7EA11-5B7E-1D70-9C8B-5DAAB77E9921}"/>
                  </a:ext>
                </a:extLst>
              </p:cNvPr>
              <p:cNvSpPr/>
              <p:nvPr/>
            </p:nvSpPr>
            <p:spPr>
              <a:xfrm>
                <a:off x="15203518" y="25941187"/>
                <a:ext cx="1210313" cy="14544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A3B799E-7CC4-2136-7A0A-8AE9A08EBA98}"/>
                  </a:ext>
                </a:extLst>
              </p:cNvPr>
              <p:cNvSpPr/>
              <p:nvPr/>
            </p:nvSpPr>
            <p:spPr>
              <a:xfrm>
                <a:off x="15102930" y="26591224"/>
                <a:ext cx="1470601" cy="804403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E174EC9-4280-BC8E-377A-608864C67870}"/>
                  </a:ext>
                </a:extLst>
              </p:cNvPr>
              <p:cNvSpPr/>
              <p:nvPr/>
            </p:nvSpPr>
            <p:spPr>
              <a:xfrm>
                <a:off x="14432449" y="25941178"/>
                <a:ext cx="2760998" cy="1454439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7AA2185-2299-2A1C-C8C5-9D805013CC33}"/>
                  </a:ext>
                </a:extLst>
              </p:cNvPr>
              <p:cNvSpPr/>
              <p:nvPr/>
            </p:nvSpPr>
            <p:spPr>
              <a:xfrm>
                <a:off x="15110254" y="25296445"/>
                <a:ext cx="1417240" cy="1454439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EBD7595-972F-6574-21FE-909E7AAF59A4}"/>
                  </a:ext>
                </a:extLst>
              </p:cNvPr>
              <p:cNvSpPr/>
              <p:nvPr/>
            </p:nvSpPr>
            <p:spPr>
              <a:xfrm>
                <a:off x="15110253" y="26594611"/>
                <a:ext cx="2076271" cy="1454439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0D48FC2-A0B4-0C50-2C52-8B150D1FED11}"/>
                  </a:ext>
                </a:extLst>
              </p:cNvPr>
              <p:cNvSpPr txBox="1"/>
              <p:nvPr/>
            </p:nvSpPr>
            <p:spPr>
              <a:xfrm>
                <a:off x="14830118" y="26207289"/>
                <a:ext cx="2016224" cy="9222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1">
                <a:spAutoFit/>
              </a:bodyPr>
              <a:lstStyle/>
              <a:p>
                <a:r>
                  <a:rPr lang="en-DK" sz="1800" b="1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MAKE QR CODE</a:t>
                </a:r>
              </a:p>
              <a:p>
                <a:r>
                  <a:rPr lang="en-DK" sz="1800" b="1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WITH LINK TO </a:t>
                </a:r>
              </a:p>
              <a:p>
                <a:r>
                  <a:rPr lang="en-DK" sz="1800" b="1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FULL PAPER</a:t>
                </a:r>
              </a:p>
              <a:p>
                <a:r>
                  <a:rPr lang="en-DK" sz="1800" b="1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AND  PLACE</a:t>
                </a:r>
              </a:p>
              <a:p>
                <a:r>
                  <a:rPr lang="en-DK" sz="1800" b="1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0210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529B6E-C7FB-0A68-80AC-D054175FFAE3}"/>
              </a:ext>
            </a:extLst>
          </p:cNvPr>
          <p:cNvSpPr/>
          <p:nvPr/>
        </p:nvSpPr>
        <p:spPr bwMode="auto">
          <a:xfrm>
            <a:off x="14288" y="-1"/>
            <a:ext cx="30265688" cy="10779125"/>
          </a:xfrm>
          <a:prstGeom prst="rect">
            <a:avLst/>
          </a:prstGeom>
          <a:solidFill>
            <a:srgbClr val="90191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63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K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074" name="Rectangle 12">
            <a:extLst>
              <a:ext uri="{FF2B5EF4-FFF2-40B4-BE49-F238E27FC236}">
                <a16:creationId xmlns:a16="http://schemas.microsoft.com/office/drawing/2014/main" id="{1202DCE4-E78D-2599-FD1F-3C872547A8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29729" y="1871477"/>
            <a:ext cx="27406320" cy="78340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a-DK" altLang="en-US" sz="14400" dirty="0">
                <a:solidFill>
                  <a:schemeClr val="bg1"/>
                </a:solidFill>
                <a:latin typeface="Lato" panose="020F0502020204030203" pitchFamily="34" charset="77"/>
              </a:rPr>
              <a:t>Main </a:t>
            </a:r>
            <a:r>
              <a:rPr lang="da-DK" altLang="en-US" sz="14400" dirty="0" err="1">
                <a:solidFill>
                  <a:schemeClr val="bg1"/>
                </a:solidFill>
                <a:latin typeface="Lato" panose="020F0502020204030203" pitchFamily="34" charset="77"/>
              </a:rPr>
              <a:t>finding</a:t>
            </a:r>
            <a:r>
              <a:rPr lang="da-DK" altLang="en-US" sz="14400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4400" b="0" dirty="0" err="1">
                <a:solidFill>
                  <a:schemeClr val="bg1"/>
                </a:solidFill>
                <a:latin typeface="Lato" panose="020F0502020204030203" pitchFamily="34" charset="77"/>
              </a:rPr>
              <a:t>goes</a:t>
            </a:r>
            <a:r>
              <a:rPr lang="da-DK" altLang="en-US" sz="14400" b="0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4400" b="0" dirty="0" err="1">
                <a:solidFill>
                  <a:schemeClr val="bg1"/>
                </a:solidFill>
                <a:latin typeface="Lato" panose="020F0502020204030203" pitchFamily="34" charset="77"/>
              </a:rPr>
              <a:t>here</a:t>
            </a:r>
            <a:r>
              <a:rPr lang="da-DK" altLang="en-US" sz="14400" dirty="0">
                <a:solidFill>
                  <a:schemeClr val="bg1"/>
                </a:solidFill>
                <a:latin typeface="Lato" panose="020F0502020204030203" pitchFamily="34" charset="77"/>
              </a:rPr>
              <a:t>, </a:t>
            </a:r>
            <a:br>
              <a:rPr lang="da-DK" altLang="en-US" sz="14400" dirty="0">
                <a:solidFill>
                  <a:schemeClr val="bg1"/>
                </a:solidFill>
                <a:latin typeface="Lato" panose="020F0502020204030203" pitchFamily="34" charset="77"/>
              </a:rPr>
            </a:br>
            <a:r>
              <a:rPr lang="da-DK" altLang="en-US" sz="14400" b="0" dirty="0" err="1">
                <a:solidFill>
                  <a:schemeClr val="bg1"/>
                </a:solidFill>
                <a:latin typeface="Lato" panose="020F0502020204030203" pitchFamily="34" charset="77"/>
              </a:rPr>
              <a:t>keep it </a:t>
            </a:r>
            <a:r>
              <a:rPr lang="da-DK" altLang="en-US" sz="14400" dirty="0" err="1">
                <a:solidFill>
                  <a:schemeClr val="bg1"/>
                </a:solidFill>
                <a:latin typeface="Lato" panose="020F0502020204030203" pitchFamily="34" charset="77"/>
              </a:rPr>
              <a:t>simple!</a:t>
            </a:r>
            <a:br>
              <a:rPr lang="da-DK" altLang="en-US" sz="14400" dirty="0">
                <a:solidFill>
                  <a:schemeClr val="bg1"/>
                </a:solidFill>
                <a:latin typeface="Lato" panose="020F0502020204030203" pitchFamily="34" charset="77"/>
              </a:rPr>
            </a:br>
            <a:r>
              <a:rPr lang="da-DK" altLang="en-US" sz="14400" b="0" dirty="0" err="1">
                <a:solidFill>
                  <a:schemeClr val="bg1"/>
                </a:solidFill>
                <a:latin typeface="Lato" panose="020F0502020204030203" pitchFamily="34" charset="77"/>
              </a:rPr>
              <a:t>Emphasize</a:t>
            </a:r>
            <a:r>
              <a:rPr lang="da-DK" altLang="en-US" sz="14400" b="0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4400" dirty="0" err="1">
                <a:solidFill>
                  <a:schemeClr val="bg1"/>
                </a:solidFill>
                <a:latin typeface="Lato" panose="020F0502020204030203" pitchFamily="34" charset="77"/>
              </a:rPr>
              <a:t>important </a:t>
            </a:r>
            <a:r>
              <a:rPr lang="da-DK" altLang="en-US" sz="14400" b="0" dirty="0" err="1">
                <a:solidFill>
                  <a:schemeClr val="bg1"/>
                </a:solidFill>
                <a:latin typeface="Lato" panose="020F0502020204030203" pitchFamily="34" charset="77"/>
              </a:rPr>
              <a:t>words.</a:t>
            </a:r>
            <a:endParaRPr lang="da-DK" altLang="en-US" sz="11500" b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0DED39-B4FC-5679-DF8D-3E3ED356D3B3}"/>
              </a:ext>
            </a:extLst>
          </p:cNvPr>
          <p:cNvCxnSpPr/>
          <p:nvPr/>
        </p:nvCxnSpPr>
        <p:spPr bwMode="auto">
          <a:xfrm>
            <a:off x="20324563" y="10785183"/>
            <a:ext cx="0" cy="2581276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90191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5F6672-CC05-5255-653C-4B7173B76230}"/>
              </a:ext>
            </a:extLst>
          </p:cNvPr>
          <p:cNvCxnSpPr/>
          <p:nvPr/>
        </p:nvCxnSpPr>
        <p:spPr bwMode="auto">
          <a:xfrm>
            <a:off x="0" y="36597950"/>
            <a:ext cx="30265687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90191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9" name="Picture 18" descr="Close up of pages of an open book in a bright studio">
            <a:extLst>
              <a:ext uri="{FF2B5EF4-FFF2-40B4-BE49-F238E27FC236}">
                <a16:creationId xmlns:a16="http://schemas.microsoft.com/office/drawing/2014/main" id="{26EA3451-D55D-9DA1-BFD1-D66E6E8D5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764" y="11651445"/>
            <a:ext cx="17588639" cy="87506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3759AFD-D08E-4FB3-3B69-E6F56DBBB2AE}"/>
              </a:ext>
            </a:extLst>
          </p:cNvPr>
          <p:cNvSpPr txBox="1"/>
          <p:nvPr/>
        </p:nvSpPr>
        <p:spPr>
          <a:xfrm>
            <a:off x="21150175" y="11498699"/>
            <a:ext cx="8247396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AMMO BAR</a:t>
            </a:r>
          </a:p>
          <a:p>
            <a:endParaRPr lang="en-US" sz="4800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Delete this and replace it with your…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Extra Graphs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Extra Correlation tables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Extra Figures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Extra nuance that you’re worried about leaving out.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Keep it messy!</a:t>
            </a: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 This section is just for you.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85E835-79C1-DC0D-1AFF-A8E33E3E5362}"/>
              </a:ext>
            </a:extLst>
          </p:cNvPr>
          <p:cNvSpPr txBox="1"/>
          <p:nvPr/>
        </p:nvSpPr>
        <p:spPr>
          <a:xfrm>
            <a:off x="1295764" y="21722254"/>
            <a:ext cx="8065286" cy="1329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INTRO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Just give context for the gap you’re filling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You’re not going to get yelled at if you don’t cite the 5 papers from 1937 that defined this construct. They’ll download your paper if they want that.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800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METHODS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N = ###, 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Collected this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Tested with X statistical test</a:t>
            </a:r>
            <a:endParaRPr lang="en-US" sz="4800" b="1" dirty="0">
              <a:latin typeface="Lato" panose="020F0502020204030203" pitchFamily="34" charset="77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A7777D-5A23-0103-077C-F2A030192850}"/>
              </a:ext>
            </a:extLst>
          </p:cNvPr>
          <p:cNvSpPr/>
          <p:nvPr/>
        </p:nvSpPr>
        <p:spPr>
          <a:xfrm>
            <a:off x="10231531" y="21817681"/>
            <a:ext cx="8652870" cy="14184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RESULTS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Graph or table with essential results only.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All the other correlations in the ammo bar.</a:t>
            </a:r>
          </a:p>
          <a:p>
            <a:pPr>
              <a:lnSpc>
                <a:spcPct val="120000"/>
              </a:lnSpc>
            </a:pPr>
            <a:endParaRPr lang="en-US" sz="4800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DISCUSSION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“If this result actually generalized and I didn’t have to humbly disclaim the possibility of a thousand confounds and limitations, it would imply that….”</a:t>
            </a:r>
            <a:endParaRPr lang="en-US" sz="4800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800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Keep font size as </a:t>
            </a:r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high above 28 </a:t>
            </a: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as possible.</a:t>
            </a:r>
          </a:p>
        </p:txBody>
      </p:sp>
      <p:sp>
        <p:nvSpPr>
          <p:cNvPr id="37" name="Graphic 7">
            <a:extLst>
              <a:ext uri="{FF2B5EF4-FFF2-40B4-BE49-F238E27FC236}">
                <a16:creationId xmlns:a16="http://schemas.microsoft.com/office/drawing/2014/main" id="{62CCEBC8-BBD8-2685-662D-11AE74943075}"/>
              </a:ext>
            </a:extLst>
          </p:cNvPr>
          <p:cNvSpPr/>
          <p:nvPr/>
        </p:nvSpPr>
        <p:spPr>
          <a:xfrm>
            <a:off x="21386983" y="38823100"/>
            <a:ext cx="1256803" cy="2173929"/>
          </a:xfrm>
          <a:custGeom>
            <a:avLst/>
            <a:gdLst>
              <a:gd name="connsiteX0" fmla="*/ 321256 w 2089376"/>
              <a:gd name="connsiteY0" fmla="*/ 0 h 3614056"/>
              <a:gd name="connsiteX1" fmla="*/ 0 w 2089376"/>
              <a:gd name="connsiteY1" fmla="*/ 321256 h 3614056"/>
              <a:gd name="connsiteX2" fmla="*/ 0 w 2089376"/>
              <a:gd name="connsiteY2" fmla="*/ 3292801 h 3614056"/>
              <a:gd name="connsiteX3" fmla="*/ 321256 w 2089376"/>
              <a:gd name="connsiteY3" fmla="*/ 3614057 h 3614056"/>
              <a:gd name="connsiteX4" fmla="*/ 1815047 w 2089376"/>
              <a:gd name="connsiteY4" fmla="*/ 3614057 h 3614056"/>
              <a:gd name="connsiteX5" fmla="*/ 2136303 w 2089376"/>
              <a:gd name="connsiteY5" fmla="*/ 3292801 h 3614056"/>
              <a:gd name="connsiteX6" fmla="*/ 2136303 w 2089376"/>
              <a:gd name="connsiteY6" fmla="*/ 321256 h 3614056"/>
              <a:gd name="connsiteX7" fmla="*/ 1815047 w 2089376"/>
              <a:gd name="connsiteY7" fmla="*/ 0 h 3614056"/>
              <a:gd name="connsiteX8" fmla="*/ 321256 w 2089376"/>
              <a:gd name="connsiteY8" fmla="*/ 0 h 3614056"/>
              <a:gd name="connsiteX9" fmla="*/ 889115 w 2089376"/>
              <a:gd name="connsiteY9" fmla="*/ 309397 h 3614056"/>
              <a:gd name="connsiteX10" fmla="*/ 1247302 w 2089376"/>
              <a:gd name="connsiteY10" fmla="*/ 309397 h 3614056"/>
              <a:gd name="connsiteX11" fmla="*/ 1289936 w 2089376"/>
              <a:gd name="connsiteY11" fmla="*/ 369650 h 3614056"/>
              <a:gd name="connsiteX12" fmla="*/ 1247302 w 2089376"/>
              <a:gd name="connsiteY12" fmla="*/ 429903 h 3614056"/>
              <a:gd name="connsiteX13" fmla="*/ 889115 w 2089376"/>
              <a:gd name="connsiteY13" fmla="*/ 429903 h 3614056"/>
              <a:gd name="connsiteX14" fmla="*/ 846480 w 2089376"/>
              <a:gd name="connsiteY14" fmla="*/ 369650 h 3614056"/>
              <a:gd name="connsiteX15" fmla="*/ 889115 w 2089376"/>
              <a:gd name="connsiteY15" fmla="*/ 309397 h 3614056"/>
              <a:gd name="connsiteX16" fmla="*/ 176468 w 2089376"/>
              <a:gd name="connsiteY16" fmla="*/ 738905 h 3614056"/>
              <a:gd name="connsiteX17" fmla="*/ 1959892 w 2089376"/>
              <a:gd name="connsiteY17" fmla="*/ 738905 h 3614056"/>
              <a:gd name="connsiteX18" fmla="*/ 1959892 w 2089376"/>
              <a:gd name="connsiteY18" fmla="*/ 2875208 h 3614056"/>
              <a:gd name="connsiteX19" fmla="*/ 176468 w 2089376"/>
              <a:gd name="connsiteY19" fmla="*/ 2875208 h 3614056"/>
              <a:gd name="connsiteX20" fmla="*/ 176468 w 2089376"/>
              <a:gd name="connsiteY20" fmla="*/ 738905 h 3614056"/>
              <a:gd name="connsiteX21" fmla="*/ 1068180 w 2089376"/>
              <a:gd name="connsiteY21" fmla="*/ 3045747 h 3614056"/>
              <a:gd name="connsiteX22" fmla="*/ 1068180 w 2089376"/>
              <a:gd name="connsiteY22" fmla="*/ 3045747 h 3614056"/>
              <a:gd name="connsiteX23" fmla="*/ 1267066 w 2089376"/>
              <a:gd name="connsiteY23" fmla="*/ 3244633 h 3614056"/>
              <a:gd name="connsiteX24" fmla="*/ 1267066 w 2089376"/>
              <a:gd name="connsiteY24" fmla="*/ 3244633 h 3614056"/>
              <a:gd name="connsiteX25" fmla="*/ 1267066 w 2089376"/>
              <a:gd name="connsiteY25" fmla="*/ 3244633 h 3614056"/>
              <a:gd name="connsiteX26" fmla="*/ 1267066 w 2089376"/>
              <a:gd name="connsiteY26" fmla="*/ 3244633 h 3614056"/>
              <a:gd name="connsiteX27" fmla="*/ 1068180 w 2089376"/>
              <a:gd name="connsiteY27" fmla="*/ 3443519 h 3614056"/>
              <a:gd name="connsiteX28" fmla="*/ 1068180 w 2089376"/>
              <a:gd name="connsiteY28" fmla="*/ 3443519 h 3614056"/>
              <a:gd name="connsiteX29" fmla="*/ 1068180 w 2089376"/>
              <a:gd name="connsiteY29" fmla="*/ 3443519 h 3614056"/>
              <a:gd name="connsiteX30" fmla="*/ 1068180 w 2089376"/>
              <a:gd name="connsiteY30" fmla="*/ 3443519 h 3614056"/>
              <a:gd name="connsiteX31" fmla="*/ 869294 w 2089376"/>
              <a:gd name="connsiteY31" fmla="*/ 3244633 h 3614056"/>
              <a:gd name="connsiteX32" fmla="*/ 869294 w 2089376"/>
              <a:gd name="connsiteY32" fmla="*/ 3244633 h 3614056"/>
              <a:gd name="connsiteX33" fmla="*/ 869294 w 2089376"/>
              <a:gd name="connsiteY33" fmla="*/ 3244633 h 3614056"/>
              <a:gd name="connsiteX34" fmla="*/ 869294 w 2089376"/>
              <a:gd name="connsiteY34" fmla="*/ 3244633 h 3614056"/>
              <a:gd name="connsiteX35" fmla="*/ 1068180 w 2089376"/>
              <a:gd name="connsiteY35" fmla="*/ 3045747 h 3614056"/>
              <a:gd name="connsiteX36" fmla="*/ 1068180 w 2089376"/>
              <a:gd name="connsiteY36" fmla="*/ 3045747 h 3614056"/>
              <a:gd name="connsiteX37" fmla="*/ 1068180 w 2089376"/>
              <a:gd name="connsiteY37" fmla="*/ 3045747 h 361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89376" h="3614056">
                <a:moveTo>
                  <a:pt x="321256" y="0"/>
                </a:moveTo>
                <a:cubicBezTo>
                  <a:pt x="144562" y="0"/>
                  <a:pt x="0" y="144562"/>
                  <a:pt x="0" y="321256"/>
                </a:cubicBezTo>
                <a:lnTo>
                  <a:pt x="0" y="3292801"/>
                </a:lnTo>
                <a:cubicBezTo>
                  <a:pt x="0" y="3469495"/>
                  <a:pt x="144562" y="3614057"/>
                  <a:pt x="321256" y="3614057"/>
                </a:cubicBezTo>
                <a:lnTo>
                  <a:pt x="1815047" y="3614057"/>
                </a:lnTo>
                <a:cubicBezTo>
                  <a:pt x="1991741" y="3614057"/>
                  <a:pt x="2136303" y="3469495"/>
                  <a:pt x="2136303" y="3292801"/>
                </a:cubicBezTo>
                <a:lnTo>
                  <a:pt x="2136303" y="321256"/>
                </a:lnTo>
                <a:cubicBezTo>
                  <a:pt x="2136303" y="144562"/>
                  <a:pt x="1991741" y="0"/>
                  <a:pt x="1815047" y="0"/>
                </a:cubicBezTo>
                <a:lnTo>
                  <a:pt x="321256" y="0"/>
                </a:lnTo>
                <a:close/>
                <a:moveTo>
                  <a:pt x="889115" y="309397"/>
                </a:moveTo>
                <a:lnTo>
                  <a:pt x="1247302" y="309397"/>
                </a:lnTo>
                <a:cubicBezTo>
                  <a:pt x="1270849" y="309397"/>
                  <a:pt x="1289936" y="336390"/>
                  <a:pt x="1289936" y="369650"/>
                </a:cubicBezTo>
                <a:cubicBezTo>
                  <a:pt x="1289936" y="402911"/>
                  <a:pt x="1270849" y="429903"/>
                  <a:pt x="1247302" y="429903"/>
                </a:cubicBezTo>
                <a:lnTo>
                  <a:pt x="889115" y="429903"/>
                </a:lnTo>
                <a:cubicBezTo>
                  <a:pt x="865567" y="429903"/>
                  <a:pt x="846480" y="402911"/>
                  <a:pt x="846480" y="369650"/>
                </a:cubicBezTo>
                <a:cubicBezTo>
                  <a:pt x="846480" y="336390"/>
                  <a:pt x="865567" y="309397"/>
                  <a:pt x="889115" y="309397"/>
                </a:cubicBezTo>
                <a:close/>
                <a:moveTo>
                  <a:pt x="176468" y="738905"/>
                </a:moveTo>
                <a:lnTo>
                  <a:pt x="1959892" y="738905"/>
                </a:lnTo>
                <a:lnTo>
                  <a:pt x="1959892" y="2875208"/>
                </a:lnTo>
                <a:lnTo>
                  <a:pt x="176468" y="2875208"/>
                </a:lnTo>
                <a:lnTo>
                  <a:pt x="176468" y="738905"/>
                </a:lnTo>
                <a:close/>
                <a:moveTo>
                  <a:pt x="1068180" y="3045747"/>
                </a:moveTo>
                <a:cubicBezTo>
                  <a:pt x="1068180" y="3045747"/>
                  <a:pt x="1068180" y="3045747"/>
                  <a:pt x="1068180" y="3045747"/>
                </a:cubicBezTo>
                <a:cubicBezTo>
                  <a:pt x="1178013" y="3045747"/>
                  <a:pt x="1267066" y="3134799"/>
                  <a:pt x="1267066" y="3244633"/>
                </a:cubicBezTo>
                <a:cubicBezTo>
                  <a:pt x="1267066" y="3244633"/>
                  <a:pt x="1267066" y="3244633"/>
                  <a:pt x="1267066" y="3244633"/>
                </a:cubicBezTo>
                <a:lnTo>
                  <a:pt x="1267066" y="3244633"/>
                </a:lnTo>
                <a:cubicBezTo>
                  <a:pt x="1267066" y="3244633"/>
                  <a:pt x="1267066" y="3244633"/>
                  <a:pt x="1267066" y="3244633"/>
                </a:cubicBezTo>
                <a:cubicBezTo>
                  <a:pt x="1267066" y="3354466"/>
                  <a:pt x="1178013" y="3443519"/>
                  <a:pt x="1068180" y="3443519"/>
                </a:cubicBezTo>
                <a:cubicBezTo>
                  <a:pt x="1068180" y="3443519"/>
                  <a:pt x="1068180" y="3443519"/>
                  <a:pt x="1068180" y="3443519"/>
                </a:cubicBezTo>
                <a:lnTo>
                  <a:pt x="1068180" y="3443519"/>
                </a:lnTo>
                <a:cubicBezTo>
                  <a:pt x="1068180" y="3443519"/>
                  <a:pt x="1068180" y="3443519"/>
                  <a:pt x="1068180" y="3443519"/>
                </a:cubicBezTo>
                <a:cubicBezTo>
                  <a:pt x="958346" y="3443519"/>
                  <a:pt x="869294" y="3354466"/>
                  <a:pt x="869294" y="3244633"/>
                </a:cubicBezTo>
                <a:cubicBezTo>
                  <a:pt x="869294" y="3244633"/>
                  <a:pt x="869294" y="3244633"/>
                  <a:pt x="869294" y="3244633"/>
                </a:cubicBezTo>
                <a:lnTo>
                  <a:pt x="869294" y="3244633"/>
                </a:lnTo>
                <a:cubicBezTo>
                  <a:pt x="869294" y="3244633"/>
                  <a:pt x="869294" y="3244633"/>
                  <a:pt x="869294" y="3244633"/>
                </a:cubicBezTo>
                <a:cubicBezTo>
                  <a:pt x="869294" y="3134799"/>
                  <a:pt x="958346" y="3045747"/>
                  <a:pt x="1068180" y="3045747"/>
                </a:cubicBezTo>
                <a:cubicBezTo>
                  <a:pt x="1068180" y="3045747"/>
                  <a:pt x="1068180" y="3045747"/>
                  <a:pt x="1068180" y="3045747"/>
                </a:cubicBezTo>
                <a:lnTo>
                  <a:pt x="1068180" y="3045747"/>
                </a:lnTo>
                <a:close/>
              </a:path>
            </a:pathLst>
          </a:custGeom>
          <a:solidFill>
            <a:schemeClr val="tx1"/>
          </a:solidFill>
          <a:ln w="564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385E0F-062B-0D48-03D3-C05E3E7E481C}"/>
              </a:ext>
            </a:extLst>
          </p:cNvPr>
          <p:cNvGrpSpPr/>
          <p:nvPr/>
        </p:nvGrpSpPr>
        <p:grpSpPr>
          <a:xfrm>
            <a:off x="1303707" y="38175840"/>
            <a:ext cx="12100744" cy="3008532"/>
            <a:chOff x="1229049" y="37954007"/>
            <a:chExt cx="12100744" cy="300853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72B5722-6890-3924-4D62-A299526E0FC2}"/>
                </a:ext>
              </a:extLst>
            </p:cNvPr>
            <p:cNvGrpSpPr/>
            <p:nvPr/>
          </p:nvGrpSpPr>
          <p:grpSpPr>
            <a:xfrm>
              <a:off x="1229049" y="37954007"/>
              <a:ext cx="12100744" cy="3008532"/>
              <a:chOff x="1229049" y="37954007"/>
              <a:chExt cx="12100744" cy="3008532"/>
            </a:xfrm>
          </p:grpSpPr>
          <p:pic>
            <p:nvPicPr>
              <p:cNvPr id="34" name="Picture 33" descr="A picture containing text, font, logo, screenshot&#10;&#10;Description automatically generated">
                <a:extLst>
                  <a:ext uri="{FF2B5EF4-FFF2-40B4-BE49-F238E27FC236}">
                    <a16:creationId xmlns:a16="http://schemas.microsoft.com/office/drawing/2014/main" id="{0314565C-6EE2-7DCE-CE73-A02DCDD3C4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9049" y="37954007"/>
                <a:ext cx="8077384" cy="3008532"/>
              </a:xfrm>
              <a:prstGeom prst="rect">
                <a:avLst/>
              </a:prstGeom>
            </p:spPr>
          </p:pic>
          <p:pic>
            <p:nvPicPr>
              <p:cNvPr id="10" name="Picture 9" descr="A picture containing text, font, logo, screenshot&#10;&#10;Description automatically generated">
                <a:extLst>
                  <a:ext uri="{FF2B5EF4-FFF2-40B4-BE49-F238E27FC236}">
                    <a16:creationId xmlns:a16="http://schemas.microsoft.com/office/drawing/2014/main" id="{2C9358B4-CF35-BF32-DC8F-422B97B140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7022"/>
              <a:stretch/>
            </p:blipFill>
            <p:spPr>
              <a:xfrm>
                <a:off x="6976986" y="37954007"/>
                <a:ext cx="5894662" cy="3008532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991FC56-5250-1E4E-1911-55B2DC493864}"/>
                  </a:ext>
                </a:extLst>
              </p:cNvPr>
              <p:cNvSpPr/>
              <p:nvPr/>
            </p:nvSpPr>
            <p:spPr bwMode="auto">
              <a:xfrm>
                <a:off x="3681371" y="38588206"/>
                <a:ext cx="9648422" cy="174013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636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DK" sz="2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944F35E-9833-06CC-CA1B-4FDBA4096AFE}"/>
                </a:ext>
              </a:extLst>
            </p:cNvPr>
            <p:cNvSpPr txBox="1"/>
            <p:nvPr/>
          </p:nvSpPr>
          <p:spPr>
            <a:xfrm>
              <a:off x="3906739" y="38289555"/>
              <a:ext cx="9423054" cy="1692771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spc="65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Lato" panose="020F0502020204030203" pitchFamily="34" charset="0"/>
                  <a:cs typeface="Times New Roman" panose="02020603050405020304" pitchFamily="18" charset="0"/>
                </a:rPr>
                <a:t>UNIVERSITY OF COPENHAGEN</a:t>
              </a:r>
            </a:p>
            <a:p>
              <a:r>
                <a:rPr lang="en-US" sz="2800" cap="all" spc="65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Lato" panose="020F0502020204030203" pitchFamily="34" charset="0"/>
                  <a:cs typeface="Times New Roman" panose="02020603050405020304" pitchFamily="18" charset="0"/>
                </a:rPr>
                <a:t>DEPARTMENT of xxxxxxx xxxxx </a:t>
              </a:r>
            </a:p>
            <a:p>
              <a:r>
                <a:rPr lang="en-US" sz="2800" cap="all" spc="65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Lato" panose="020F0502020204030203" pitchFamily="34" charset="0"/>
                  <a:cs typeface="Times New Roman" panose="02020603050405020304" pitchFamily="18" charset="0"/>
                </a:rPr>
                <a:t>xxxx xxxxxxxxx xxxxx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8A7DBD2-DB2A-8FFD-95C7-EF7D57FFB9DA}"/>
              </a:ext>
            </a:extLst>
          </p:cNvPr>
          <p:cNvSpPr txBox="1"/>
          <p:nvPr/>
        </p:nvSpPr>
        <p:spPr>
          <a:xfrm>
            <a:off x="12691715" y="39125235"/>
            <a:ext cx="8077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Scan the QR-code to </a:t>
            </a:r>
            <a:br>
              <a:rPr lang="en-US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download the full paper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2E0499A-A08C-15C6-0D57-4966F026CF70}"/>
              </a:ext>
            </a:extLst>
          </p:cNvPr>
          <p:cNvCxnSpPr/>
          <p:nvPr/>
        </p:nvCxnSpPr>
        <p:spPr bwMode="auto">
          <a:xfrm flipH="1">
            <a:off x="22988859" y="39910064"/>
            <a:ext cx="1372698" cy="0"/>
          </a:xfrm>
          <a:prstGeom prst="line">
            <a:avLst/>
          </a:prstGeom>
          <a:solidFill>
            <a:schemeClr val="accent1"/>
          </a:solidFill>
          <a:ln w="60325" cap="flat" cmpd="sng" algn="ctr">
            <a:solidFill>
              <a:schemeClr val="tx1"/>
            </a:solidFill>
            <a:prstDash val="dash"/>
            <a:round/>
            <a:headEnd type="triangle" w="lg" len="lg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6C0FDF6-9F37-A437-7E4A-1C483F6502E9}"/>
              </a:ext>
            </a:extLst>
          </p:cNvPr>
          <p:cNvGrpSpPr/>
          <p:nvPr/>
        </p:nvGrpSpPr>
        <p:grpSpPr>
          <a:xfrm>
            <a:off x="24837782" y="37725805"/>
            <a:ext cx="4146429" cy="4133826"/>
            <a:chOff x="24837782" y="37725805"/>
            <a:chExt cx="4146429" cy="4133826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CD8931E1-A87F-82EB-3D00-DDA9F48A8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4865977" y="37736299"/>
              <a:ext cx="4118234" cy="4118235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B3C16EE-02C8-ED7F-77E0-DC222D8DF874}"/>
                </a:ext>
              </a:extLst>
            </p:cNvPr>
            <p:cNvGrpSpPr/>
            <p:nvPr/>
          </p:nvGrpSpPr>
          <p:grpSpPr>
            <a:xfrm>
              <a:off x="24837782" y="37725805"/>
              <a:ext cx="4146429" cy="4133826"/>
              <a:chOff x="14432449" y="25296445"/>
              <a:chExt cx="2760998" cy="2752605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76A589B-EB8C-899B-E8F1-85FF5165EB52}"/>
                  </a:ext>
                </a:extLst>
              </p:cNvPr>
              <p:cNvSpPr/>
              <p:nvPr/>
            </p:nvSpPr>
            <p:spPr>
              <a:xfrm>
                <a:off x="15203518" y="25941187"/>
                <a:ext cx="1210313" cy="14544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949E0EA-92CC-E0C3-A546-56B4C392676A}"/>
                  </a:ext>
                </a:extLst>
              </p:cNvPr>
              <p:cNvSpPr/>
              <p:nvPr/>
            </p:nvSpPr>
            <p:spPr>
              <a:xfrm>
                <a:off x="15102930" y="26591224"/>
                <a:ext cx="1470601" cy="804403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2F7FCA4-463C-AD94-06C4-D09EFF5220D2}"/>
                  </a:ext>
                </a:extLst>
              </p:cNvPr>
              <p:cNvSpPr/>
              <p:nvPr/>
            </p:nvSpPr>
            <p:spPr>
              <a:xfrm>
                <a:off x="14432449" y="25941178"/>
                <a:ext cx="2760998" cy="1454439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8D0C59D-A52C-C02A-8A25-EEDBB1E57D16}"/>
                  </a:ext>
                </a:extLst>
              </p:cNvPr>
              <p:cNvSpPr/>
              <p:nvPr/>
            </p:nvSpPr>
            <p:spPr>
              <a:xfrm>
                <a:off x="15110254" y="25296445"/>
                <a:ext cx="1417240" cy="1454439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8190378-1F7B-CEDC-9419-9BBF4674A2C8}"/>
                  </a:ext>
                </a:extLst>
              </p:cNvPr>
              <p:cNvSpPr/>
              <p:nvPr/>
            </p:nvSpPr>
            <p:spPr>
              <a:xfrm>
                <a:off x="15110253" y="26594611"/>
                <a:ext cx="2076271" cy="1454439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7D6C801-9072-C0F0-2321-2F4A84E54838}"/>
                  </a:ext>
                </a:extLst>
              </p:cNvPr>
              <p:cNvSpPr txBox="1"/>
              <p:nvPr/>
            </p:nvSpPr>
            <p:spPr>
              <a:xfrm>
                <a:off x="14830118" y="26207289"/>
                <a:ext cx="2016224" cy="9222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1">
                <a:spAutoFit/>
              </a:bodyPr>
              <a:lstStyle/>
              <a:p>
                <a:r>
                  <a:rPr lang="en-DK" sz="1800" b="1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MAKE QR CODE</a:t>
                </a:r>
              </a:p>
              <a:p>
                <a:r>
                  <a:rPr lang="en-DK" sz="1800" b="1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WITH LINK TO </a:t>
                </a:r>
              </a:p>
              <a:p>
                <a:r>
                  <a:rPr lang="en-DK" sz="1800" b="1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FULL PAPER</a:t>
                </a:r>
              </a:p>
              <a:p>
                <a:r>
                  <a:rPr lang="en-DK" sz="1800" b="1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AND  PLACE</a:t>
                </a:r>
              </a:p>
              <a:p>
                <a:r>
                  <a:rPr lang="en-DK" sz="1800" b="1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3768285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KU 2016">
      <a:dk1>
        <a:sysClr val="windowText" lastClr="000000"/>
      </a:dk1>
      <a:lt1>
        <a:sysClr val="window" lastClr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D49F3A"/>
      </a:accent3>
      <a:accent4>
        <a:srgbClr val="42759B"/>
      </a:accent4>
      <a:accent5>
        <a:srgbClr val="79ADB1"/>
      </a:accent5>
      <a:accent6>
        <a:srgbClr val="779921"/>
      </a:accent6>
      <a:hlink>
        <a:srgbClr val="A31D20"/>
      </a:hlink>
      <a:folHlink>
        <a:srgbClr val="0000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63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en-US" sz="23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63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en-US" sz="23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514</TotalTime>
  <Words>553</Words>
  <Application>Microsoft Macintosh PowerPoint</Application>
  <PresentationFormat>Custom</PresentationFormat>
  <Paragraphs>101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Lato</vt:lpstr>
      <vt:lpstr>Times New Roman</vt:lpstr>
      <vt:lpstr>Standarddesign</vt:lpstr>
      <vt:lpstr>Main finding goes here,  keep it simple! Emphasize important words.</vt:lpstr>
      <vt:lpstr>Main finding goes here,  keep it simple! Emphasize important words.</vt:lpstr>
      <vt:lpstr>Main finding goes here,  keep it simple! Emphasize important words.</vt:lpstr>
    </vt:vector>
  </TitlesOfParts>
  <Company>Københavns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install</dc:creator>
  <cp:lastModifiedBy>Pete Burke</cp:lastModifiedBy>
  <cp:revision>61</cp:revision>
  <dcterms:created xsi:type="dcterms:W3CDTF">2003-10-09T09:28:44Z</dcterms:created>
  <dcterms:modified xsi:type="dcterms:W3CDTF">2023-06-23T09:09:48Z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a2630e2-1ac5-455e-8217-0156b1936a76_Enabled">
    <vt:lpwstr>true</vt:lpwstr>
  </property>
  <property fmtid="{D5CDD505-2E9C-101B-9397-08002B2CF9AE}" pid="3" name="MSIP_Label_6a2630e2-1ac5-455e-8217-0156b1936a76_SetDate">
    <vt:lpwstr>2023-01-09T15:08:31Z</vt:lpwstr>
  </property>
  <property fmtid="{D5CDD505-2E9C-101B-9397-08002B2CF9AE}" pid="4" name="MSIP_Label_6a2630e2-1ac5-455e-8217-0156b1936a76_Method">
    <vt:lpwstr>Standard</vt:lpwstr>
  </property>
  <property fmtid="{D5CDD505-2E9C-101B-9397-08002B2CF9AE}" pid="5" name="MSIP_Label_6a2630e2-1ac5-455e-8217-0156b1936a76_Name">
    <vt:lpwstr>Notclass</vt:lpwstr>
  </property>
  <property fmtid="{D5CDD505-2E9C-101B-9397-08002B2CF9AE}" pid="6" name="MSIP_Label_6a2630e2-1ac5-455e-8217-0156b1936a76_SiteId">
    <vt:lpwstr>a3927f91-cda1-4696-af89-8c9f1ceffa91</vt:lpwstr>
  </property>
  <property fmtid="{D5CDD505-2E9C-101B-9397-08002B2CF9AE}" pid="7" name="MSIP_Label_6a2630e2-1ac5-455e-8217-0156b1936a76_ActionId">
    <vt:lpwstr>a6be2cf9-eb42-4352-8969-374c399019e9</vt:lpwstr>
  </property>
  <property fmtid="{D5CDD505-2E9C-101B-9397-08002B2CF9AE}" pid="8" name="MSIP_Label_6a2630e2-1ac5-455e-8217-0156b1936a76_ContentBits">
    <vt:lpwstr>0</vt:lpwstr>
  </property>
</Properties>
</file>